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</p:sldIdLst>
  <p:sldSz cx="18288000" cy="10287000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Open Sans" pitchFamily="2" charset="0"/>
      <p:regular r:id="rId25"/>
      <p:bold r:id="rId26"/>
      <p:italic r:id="rId27"/>
      <p:boldItalic r:id="rId28"/>
    </p:embeddedFont>
    <p:embeddedFont>
      <p:font typeface="Open Sans Bold" pitchFamily="2" charset="0"/>
      <p:regular r:id="rId29"/>
      <p:bold r:id="rId30"/>
    </p:embeddedFont>
    <p:embeddedFont>
      <p:font typeface="Open Sans Light" pitchFamily="2" charset="0"/>
      <p:regular r:id="rId31"/>
      <p:italic r:id="rId32"/>
    </p:embeddedFont>
    <p:embeddedFont>
      <p:font typeface="Trocchi" panose="020B0604020202020204" charset="0"/>
      <p:regular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7" d="100"/>
          <a:sy n="57" d="100"/>
        </p:scale>
        <p:origin x="34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6.fntdata"/><Relationship Id="rId21" Type="http://schemas.openxmlformats.org/officeDocument/2006/relationships/font" Target="fonts/font1.fntdata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9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11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www.gafutures.org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www.gptc.edu/future-students/high-school-students/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37000" y="1532887"/>
            <a:ext cx="18151000" cy="24187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06"/>
              </a:lnSpc>
            </a:pPr>
            <a:endParaRPr/>
          </a:p>
          <a:p>
            <a:pPr algn="ctr">
              <a:lnSpc>
                <a:spcPts val="9406"/>
              </a:lnSpc>
            </a:pPr>
            <a:r>
              <a:rPr lang="en-US" sz="8710" spc="-389">
                <a:solidFill>
                  <a:srgbClr val="000000"/>
                </a:solidFill>
                <a:latin typeface="Open Sans Bold"/>
              </a:rPr>
              <a:t>Newton College &amp; Career Academy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 r="147" b="147"/>
          <a:stretch>
            <a:fillRect/>
          </a:stretch>
        </p:blipFill>
        <p:spPr>
          <a:xfrm>
            <a:off x="7377307" y="6069863"/>
            <a:ext cx="3677069" cy="367706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 r="204" b="204"/>
          <a:stretch>
            <a:fillRect/>
          </a:stretch>
        </p:blipFill>
        <p:spPr>
          <a:xfrm>
            <a:off x="609444" y="7418070"/>
            <a:ext cx="4414838" cy="232886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2370492" y="7210497"/>
            <a:ext cx="5494873" cy="229612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8048748" y="281057"/>
            <a:ext cx="2334188" cy="2313160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028700" y="4554414"/>
            <a:ext cx="16836665" cy="9823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7"/>
              </a:lnSpc>
            </a:pPr>
            <a:r>
              <a:rPr lang="en-US" sz="3339" spc="-146">
                <a:solidFill>
                  <a:srgbClr val="000000"/>
                </a:solidFill>
                <a:latin typeface="Open Sans Bold"/>
              </a:rPr>
              <a:t>Advanced Academics Night</a:t>
            </a:r>
          </a:p>
          <a:p>
            <a:pPr algn="ctr">
              <a:lnSpc>
                <a:spcPts val="3847"/>
              </a:lnSpc>
            </a:pPr>
            <a:r>
              <a:rPr lang="en-US" sz="3339" spc="-149">
                <a:solidFill>
                  <a:srgbClr val="000000"/>
                </a:solidFill>
                <a:latin typeface="Open Sans Bold"/>
              </a:rPr>
              <a:t>Advanced Placement &amp; Dual Enrollment Information Session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356386" y="4169536"/>
            <a:ext cx="2217682" cy="27028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3404927" y="7452204"/>
            <a:ext cx="2359339" cy="253839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002119" y="7474383"/>
            <a:ext cx="2461077" cy="249403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69659" y="4169536"/>
            <a:ext cx="2420148" cy="256463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4011171" y="128492"/>
            <a:ext cx="9612514" cy="3230873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2029694" y="3639571"/>
            <a:ext cx="14228612" cy="10493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65"/>
              </a:lnSpc>
            </a:pPr>
            <a:r>
              <a:rPr lang="en-US" sz="4320" spc="-193">
                <a:solidFill>
                  <a:srgbClr val="000000"/>
                </a:solidFill>
                <a:latin typeface="Open Sans"/>
              </a:rPr>
              <a:t>Dual Enrollment courses offered at NCCA</a:t>
            </a:r>
          </a:p>
          <a:p>
            <a:pPr algn="ctr">
              <a:lnSpc>
                <a:spcPts val="3655"/>
              </a:lnSpc>
            </a:pPr>
            <a:r>
              <a:rPr lang="en-US" sz="3385" spc="-151">
                <a:solidFill>
                  <a:srgbClr val="000000"/>
                </a:solidFill>
                <a:latin typeface="Open Sans"/>
              </a:rPr>
              <a:t>(Courses may be subject to change, pending student enrollment)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463196" y="5309714"/>
            <a:ext cx="9361609" cy="2782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59977" lvl="1" indent="-279988">
              <a:lnSpc>
                <a:spcPts val="4455"/>
              </a:lnSpc>
              <a:buFont typeface="Arial"/>
              <a:buChar char="•"/>
            </a:pPr>
            <a:r>
              <a:rPr lang="en-US" sz="3094" spc="-136">
                <a:solidFill>
                  <a:srgbClr val="000000"/>
                </a:solidFill>
                <a:latin typeface="Open Sans"/>
              </a:rPr>
              <a:t>Automotive </a:t>
            </a:r>
          </a:p>
          <a:p>
            <a:pPr marL="559977" lvl="1" indent="-279988">
              <a:lnSpc>
                <a:spcPts val="4455"/>
              </a:lnSpc>
              <a:buFont typeface="Arial"/>
              <a:buChar char="•"/>
            </a:pPr>
            <a:r>
              <a:rPr lang="en-US" sz="3094" spc="-136">
                <a:solidFill>
                  <a:srgbClr val="000000"/>
                </a:solidFill>
                <a:latin typeface="Open Sans"/>
              </a:rPr>
              <a:t>Certified Nursing Assistant (Seniors have priority)</a:t>
            </a:r>
          </a:p>
          <a:p>
            <a:pPr marL="559977" lvl="1" indent="-279988" algn="l">
              <a:lnSpc>
                <a:spcPts val="4455"/>
              </a:lnSpc>
              <a:buFont typeface="Arial"/>
              <a:buChar char="•"/>
            </a:pPr>
            <a:r>
              <a:rPr lang="en-US" sz="3094" spc="-138">
                <a:solidFill>
                  <a:srgbClr val="000000"/>
                </a:solidFill>
                <a:latin typeface="Open Sans"/>
              </a:rPr>
              <a:t>Cosmetology (must be 16 when the class starts or a Junior/Senior)</a:t>
            </a:r>
          </a:p>
          <a:p>
            <a:pPr marL="559977" lvl="1" indent="-279988" algn="l">
              <a:lnSpc>
                <a:spcPts val="4455"/>
              </a:lnSpc>
              <a:buFont typeface="Arial"/>
              <a:buChar char="•"/>
            </a:pPr>
            <a:r>
              <a:rPr lang="en-US" sz="3094" spc="-138">
                <a:solidFill>
                  <a:srgbClr val="000000"/>
                </a:solidFill>
                <a:latin typeface="Open Sans"/>
              </a:rPr>
              <a:t>Law and Criminal Justice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r="343" b="343"/>
          <a:stretch>
            <a:fillRect/>
          </a:stretch>
        </p:blipFill>
        <p:spPr>
          <a:xfrm>
            <a:off x="4170491" y="2071717"/>
            <a:ext cx="10378960" cy="4448126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2847380" y="7824568"/>
            <a:ext cx="13028216" cy="6637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84"/>
              </a:lnSpc>
              <a:spcBef>
                <a:spcPct val="0"/>
              </a:spcBef>
            </a:pPr>
            <a:r>
              <a:rPr lang="en-US" sz="4800" u="sng" spc="-214">
                <a:solidFill>
                  <a:srgbClr val="000000"/>
                </a:solidFill>
                <a:latin typeface="Open Sans Bold"/>
              </a:rPr>
              <a:t>22-23 GSU Dual Enrollment Presentation.pptx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032984" y="2598492"/>
            <a:ext cx="14222032" cy="75761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42925" lvl="1" indent="-271462" algn="l">
              <a:lnSpc>
                <a:spcPts val="4320"/>
              </a:lnSpc>
              <a:buFont typeface="Arial"/>
              <a:buChar char="•"/>
            </a:pPr>
            <a:r>
              <a:rPr lang="en-US" sz="3000" spc="-134">
                <a:solidFill>
                  <a:srgbClr val="000000"/>
                </a:solidFill>
                <a:latin typeface="Open Sans"/>
              </a:rPr>
              <a:t>Admissions:</a:t>
            </a:r>
          </a:p>
          <a:p>
            <a:pPr marL="1304925" lvl="2" indent="-434975" algn="l">
              <a:lnSpc>
                <a:spcPts val="4320"/>
              </a:lnSpc>
              <a:buFont typeface="Arial"/>
              <a:buChar char="⚬"/>
            </a:pPr>
            <a:r>
              <a:rPr lang="en-US" sz="3000" spc="-131">
                <a:solidFill>
                  <a:srgbClr val="000000"/>
                </a:solidFill>
                <a:latin typeface="Open Sans"/>
              </a:rPr>
              <a:t>Admissions requirements may vary between colleges; see college website for details</a:t>
            </a:r>
          </a:p>
          <a:p>
            <a:pPr marL="1304925" lvl="2" indent="-434975" algn="l">
              <a:lnSpc>
                <a:spcPts val="4320"/>
              </a:lnSpc>
              <a:buFont typeface="Arial"/>
              <a:buChar char="⚬"/>
            </a:pPr>
            <a:r>
              <a:rPr lang="en-US" sz="3000" spc="-131">
                <a:solidFill>
                  <a:srgbClr val="000000"/>
                </a:solidFill>
                <a:latin typeface="Open Sans"/>
              </a:rPr>
              <a:t>Student is responsible for applying to the college of their choice</a:t>
            </a:r>
          </a:p>
          <a:p>
            <a:pPr marL="1304925" lvl="2" indent="-434975" algn="l">
              <a:lnSpc>
                <a:spcPts val="4320"/>
              </a:lnSpc>
              <a:buFont typeface="Arial"/>
              <a:buChar char="⚬"/>
            </a:pPr>
            <a:r>
              <a:rPr lang="en-US" sz="3000" spc="-134">
                <a:solidFill>
                  <a:srgbClr val="000000"/>
                </a:solidFill>
                <a:latin typeface="Open Sans"/>
              </a:rPr>
              <a:t>Student is also responsible for registering for tests</a:t>
            </a:r>
          </a:p>
          <a:p>
            <a:pPr marL="1304925" lvl="2" indent="-434975" algn="l">
              <a:lnSpc>
                <a:spcPts val="4320"/>
              </a:lnSpc>
              <a:buFont typeface="Arial"/>
              <a:buChar char="⚬"/>
            </a:pPr>
            <a:r>
              <a:rPr lang="en-US" sz="3000" spc="-134">
                <a:solidFill>
                  <a:srgbClr val="000000"/>
                </a:solidFill>
                <a:latin typeface="Open Sans"/>
              </a:rPr>
              <a:t>All NCCA students must be </a:t>
            </a:r>
            <a:r>
              <a:rPr lang="en-US" sz="3000" u="sng" spc="-134">
                <a:solidFill>
                  <a:srgbClr val="000000"/>
                </a:solidFill>
                <a:latin typeface="Open Sans Bold"/>
              </a:rPr>
              <a:t>accepted</a:t>
            </a:r>
            <a:r>
              <a:rPr lang="en-US" sz="3000" spc="-134">
                <a:solidFill>
                  <a:srgbClr val="000000"/>
                </a:solidFill>
                <a:latin typeface="Open Sans"/>
              </a:rPr>
              <a:t> to their college of choice </a:t>
            </a:r>
            <a:r>
              <a:rPr lang="en-US" sz="3000" spc="-134">
                <a:solidFill>
                  <a:srgbClr val="000000"/>
                </a:solidFill>
                <a:latin typeface="Open Sans Bold"/>
              </a:rPr>
              <a:t>by </a:t>
            </a:r>
            <a:r>
              <a:rPr lang="en-US" sz="3000" u="sng" spc="-134">
                <a:solidFill>
                  <a:srgbClr val="000000"/>
                </a:solidFill>
                <a:latin typeface="Open Sans Bold"/>
              </a:rPr>
              <a:t>APRIL 21ˢᵗ, 2023.</a:t>
            </a:r>
          </a:p>
          <a:p>
            <a:pPr marL="542925" lvl="1" indent="-271462" algn="l">
              <a:lnSpc>
                <a:spcPts val="4320"/>
              </a:lnSpc>
              <a:buFont typeface="Arial"/>
              <a:buChar char="•"/>
            </a:pPr>
            <a:r>
              <a:rPr lang="en-US" sz="3000" spc="-134">
                <a:solidFill>
                  <a:srgbClr val="000000"/>
                </a:solidFill>
                <a:latin typeface="Open Sans"/>
              </a:rPr>
              <a:t>College courses are offered on the semester system:</a:t>
            </a:r>
          </a:p>
          <a:p>
            <a:pPr marL="1304925" lvl="2" indent="-434975" algn="l">
              <a:lnSpc>
                <a:spcPts val="4320"/>
              </a:lnSpc>
              <a:buFont typeface="Arial"/>
              <a:buChar char="⚬"/>
            </a:pPr>
            <a:r>
              <a:rPr lang="en-US" sz="3000" spc="-131">
                <a:solidFill>
                  <a:srgbClr val="000000"/>
                </a:solidFill>
                <a:latin typeface="Open Sans"/>
              </a:rPr>
              <a:t>Students will take a set of courses in the Fall, while taking the same number of </a:t>
            </a:r>
            <a:r>
              <a:rPr lang="en-US" sz="3000" u="sng" spc="-131">
                <a:solidFill>
                  <a:srgbClr val="000000"/>
                </a:solidFill>
                <a:latin typeface="Open Sans"/>
              </a:rPr>
              <a:t>new</a:t>
            </a:r>
            <a:r>
              <a:rPr lang="en-US" sz="3000" spc="-131">
                <a:solidFill>
                  <a:srgbClr val="000000"/>
                </a:solidFill>
                <a:latin typeface="Open Sans"/>
              </a:rPr>
              <a:t> courses in the Spring. </a:t>
            </a:r>
          </a:p>
          <a:p>
            <a:pPr marL="1304925" lvl="2" indent="-434975" algn="l">
              <a:lnSpc>
                <a:spcPts val="4320"/>
              </a:lnSpc>
              <a:buFont typeface="Arial"/>
              <a:buChar char="⚬"/>
            </a:pPr>
            <a:r>
              <a:rPr lang="en-US" sz="3000" spc="-131">
                <a:solidFill>
                  <a:srgbClr val="000000"/>
                </a:solidFill>
                <a:latin typeface="Open Sans"/>
              </a:rPr>
              <a:t>Course registration requires consultation and approval from School Counselor and must be initiated by student.</a:t>
            </a:r>
          </a:p>
          <a:p>
            <a:pPr marL="647700" lvl="1" indent="-323850" algn="l">
              <a:lnSpc>
                <a:spcPts val="4320"/>
              </a:lnSpc>
              <a:buFont typeface="Arial"/>
              <a:buChar char="•"/>
            </a:pPr>
            <a:r>
              <a:rPr lang="en-US" sz="3000" spc="-131">
                <a:solidFill>
                  <a:srgbClr val="000000"/>
                </a:solidFill>
                <a:latin typeface="Open Sans Light"/>
              </a:rPr>
              <a:t>The Dual Enrollment Funding Cap is 30 semester or 45 quarter hours.</a:t>
            </a:r>
          </a:p>
          <a:p>
            <a:pPr algn="l">
              <a:lnSpc>
                <a:spcPts val="4320"/>
              </a:lnSpc>
            </a:pPr>
            <a:endParaRPr lang="en-US" sz="3000" spc="-131">
              <a:solidFill>
                <a:srgbClr val="000000"/>
              </a:solidFill>
              <a:latin typeface="Open Sans Light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372534">
            <a:off x="14625683" y="720027"/>
            <a:ext cx="2847028" cy="210527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37524" y="222227"/>
            <a:ext cx="2442940" cy="2442940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2268808" y="1319173"/>
            <a:ext cx="14222032" cy="6637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84"/>
              </a:lnSpc>
            </a:pPr>
            <a:r>
              <a:rPr lang="en-US" sz="4800" spc="-214">
                <a:solidFill>
                  <a:srgbClr val="000000"/>
                </a:solidFill>
                <a:latin typeface="Open Sans Bold"/>
              </a:rPr>
              <a:t>Dual Enrollment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21559" y="1252498"/>
            <a:ext cx="2334188" cy="231316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901931" y="1028700"/>
            <a:ext cx="2334188" cy="231316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2404965" y="3852104"/>
            <a:ext cx="13850051" cy="61746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28725" lvl="1" indent="-264362" algn="l">
              <a:lnSpc>
                <a:spcPts val="3786"/>
              </a:lnSpc>
              <a:buFont typeface="Arial"/>
              <a:buChar char="•"/>
            </a:pPr>
            <a:r>
              <a:rPr lang="en-US" sz="2921" spc="-128">
                <a:solidFill>
                  <a:srgbClr val="000000"/>
                </a:solidFill>
                <a:latin typeface="Open Sans"/>
              </a:rPr>
              <a:t>Students should be independent and self-driven. </a:t>
            </a:r>
          </a:p>
          <a:p>
            <a:pPr marL="528725" lvl="1" indent="-264362" algn="l">
              <a:lnSpc>
                <a:spcPts val="3786"/>
              </a:lnSpc>
              <a:buFont typeface="Arial"/>
              <a:buChar char="•"/>
            </a:pPr>
            <a:r>
              <a:rPr lang="en-US" sz="2921" spc="-128">
                <a:solidFill>
                  <a:srgbClr val="000000"/>
                </a:solidFill>
                <a:latin typeface="Open Sans"/>
              </a:rPr>
              <a:t>Recommend students have a grade of 85 or above in their current academic course</a:t>
            </a:r>
          </a:p>
          <a:p>
            <a:pPr marL="528725" lvl="1" indent="-264362" algn="l">
              <a:lnSpc>
                <a:spcPts val="3786"/>
              </a:lnSpc>
              <a:buFont typeface="Arial"/>
              <a:buChar char="•"/>
            </a:pPr>
            <a:r>
              <a:rPr lang="en-US" sz="2921" spc="-128">
                <a:solidFill>
                  <a:srgbClr val="000000"/>
                </a:solidFill>
                <a:latin typeface="Open Sans"/>
              </a:rPr>
              <a:t>Some college courses have high school and/or college prerequisites</a:t>
            </a:r>
          </a:p>
          <a:p>
            <a:pPr marL="528725" lvl="1" indent="-264362" algn="l">
              <a:lnSpc>
                <a:spcPts val="3786"/>
              </a:lnSpc>
              <a:buFont typeface="Arial"/>
              <a:buChar char="•"/>
            </a:pPr>
            <a:r>
              <a:rPr lang="en-US" sz="2921" spc="-130">
                <a:solidFill>
                  <a:srgbClr val="000000"/>
                </a:solidFill>
                <a:latin typeface="Open Sans"/>
              </a:rPr>
              <a:t>Juniors taking dual enrollment English will need to take 3 semesters of English and take the American Literature End of Course Test their senior year.</a:t>
            </a:r>
          </a:p>
          <a:p>
            <a:pPr marL="528725" lvl="1" indent="-264362" algn="l">
              <a:lnSpc>
                <a:spcPts val="3786"/>
              </a:lnSpc>
              <a:buFont typeface="Arial"/>
              <a:buChar char="•"/>
            </a:pPr>
            <a:r>
              <a:rPr lang="en-US" sz="2921" spc="-128">
                <a:solidFill>
                  <a:srgbClr val="000000"/>
                </a:solidFill>
                <a:latin typeface="Open Sans"/>
              </a:rPr>
              <a:t>Students may select an approved college of choice for Dual Enrollment. Options include: </a:t>
            </a:r>
          </a:p>
          <a:p>
            <a:pPr marL="1261519" lvl="2" indent="-420506" algn="l">
              <a:lnSpc>
                <a:spcPts val="3786"/>
              </a:lnSpc>
              <a:buFont typeface="Arial"/>
              <a:buChar char="⚬"/>
            </a:pPr>
            <a:r>
              <a:rPr lang="en-US" sz="2921" spc="-128">
                <a:solidFill>
                  <a:srgbClr val="000000"/>
                </a:solidFill>
                <a:latin typeface="Open Sans"/>
              </a:rPr>
              <a:t>Georgia State University</a:t>
            </a:r>
          </a:p>
          <a:p>
            <a:pPr marL="1261519" lvl="2" indent="-420506" algn="l">
              <a:lnSpc>
                <a:spcPts val="3786"/>
              </a:lnSpc>
              <a:buFont typeface="Arial"/>
              <a:buChar char="⚬"/>
            </a:pPr>
            <a:r>
              <a:rPr lang="en-US" sz="2921" spc="-128">
                <a:solidFill>
                  <a:srgbClr val="000000"/>
                </a:solidFill>
                <a:latin typeface="Open Sans"/>
              </a:rPr>
              <a:t>Georgia Piedmont Technical College</a:t>
            </a:r>
          </a:p>
          <a:p>
            <a:pPr marL="1261519" lvl="2" indent="-420506" algn="l">
              <a:lnSpc>
                <a:spcPts val="3786"/>
              </a:lnSpc>
              <a:buFont typeface="Arial"/>
              <a:buChar char="⚬"/>
            </a:pPr>
            <a:r>
              <a:rPr lang="en-US" sz="2921" spc="-130">
                <a:solidFill>
                  <a:srgbClr val="000000"/>
                </a:solidFill>
                <a:latin typeface="Open Sans"/>
              </a:rPr>
              <a:t>Other approved Georgia institutions (go to gafutures.org)</a:t>
            </a:r>
          </a:p>
          <a:p>
            <a:pPr marL="528725" lvl="1" indent="-264362" algn="l">
              <a:lnSpc>
                <a:spcPts val="3786"/>
              </a:lnSpc>
              <a:buFont typeface="Arial"/>
              <a:buChar char="•"/>
            </a:pPr>
            <a:r>
              <a:rPr lang="en-US" sz="2921" spc="-128">
                <a:solidFill>
                  <a:srgbClr val="000000"/>
                </a:solidFill>
                <a:latin typeface="Open Sans"/>
              </a:rPr>
              <a:t>Dual enrollment courses not offered at NCCA require independent transportation.</a:t>
            </a:r>
          </a:p>
          <a:p>
            <a:pPr algn="l">
              <a:lnSpc>
                <a:spcPts val="3786"/>
              </a:lnSpc>
            </a:pPr>
            <a:endParaRPr lang="en-US" sz="2921" spc="-128">
              <a:solidFill>
                <a:srgbClr val="000000"/>
              </a:solidFill>
              <a:latin typeface="Open Sans"/>
            </a:endParaRPr>
          </a:p>
          <a:p>
            <a:pPr algn="l">
              <a:lnSpc>
                <a:spcPts val="3786"/>
              </a:lnSpc>
            </a:pPr>
            <a:endParaRPr lang="en-US" sz="2921" spc="-128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2032984" y="2110565"/>
            <a:ext cx="14222032" cy="6637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84"/>
              </a:lnSpc>
            </a:pPr>
            <a:r>
              <a:rPr lang="en-US" sz="4800" spc="-214">
                <a:solidFill>
                  <a:srgbClr val="000000"/>
                </a:solidFill>
                <a:latin typeface="Open Sans Bold"/>
              </a:rPr>
              <a:t>NCCA Dual Enrollment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224063" y="3810235"/>
            <a:ext cx="15598298" cy="5161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61486" lvl="1" indent="-230743" algn="l">
              <a:lnSpc>
                <a:spcPts val="3304"/>
              </a:lnSpc>
              <a:buFont typeface="Arial"/>
              <a:buChar char="•"/>
            </a:pPr>
            <a:r>
              <a:rPr lang="en-US" sz="2550" spc="-114">
                <a:solidFill>
                  <a:srgbClr val="000000"/>
                </a:solidFill>
                <a:latin typeface="Open Sans"/>
              </a:rPr>
              <a:t>Dual Enrollment for the state of Georgia</a:t>
            </a:r>
          </a:p>
          <a:p>
            <a:pPr marL="1101138" lvl="2" indent="-367046" algn="l">
              <a:lnSpc>
                <a:spcPts val="2974"/>
              </a:lnSpc>
              <a:buFont typeface="Arial"/>
              <a:buChar char="⚬"/>
            </a:pPr>
            <a:r>
              <a:rPr lang="en-US" sz="2295" u="sng" spc="-102">
                <a:solidFill>
                  <a:srgbClr val="FA2B5C"/>
                </a:solidFill>
                <a:latin typeface="Open Sans"/>
              </a:rPr>
              <a:t>https://www.gafutures.org/hope-state-aid-programs/scholarships-grants/dual-enrollment/</a:t>
            </a:r>
          </a:p>
          <a:p>
            <a:pPr marL="461486" lvl="1" indent="-230743" algn="l">
              <a:lnSpc>
                <a:spcPts val="3304"/>
              </a:lnSpc>
              <a:buFont typeface="Arial"/>
              <a:buChar char="•"/>
            </a:pPr>
            <a:r>
              <a:rPr lang="en-US" sz="2550" spc="-114">
                <a:solidFill>
                  <a:srgbClr val="000000"/>
                </a:solidFill>
                <a:latin typeface="Open Sans"/>
              </a:rPr>
              <a:t>Dual Enrollment Funding Application:</a:t>
            </a:r>
          </a:p>
          <a:p>
            <a:pPr marL="1101138" lvl="2" indent="-367046" algn="l">
              <a:lnSpc>
                <a:spcPts val="2974"/>
              </a:lnSpc>
              <a:buFont typeface="Arial"/>
              <a:buChar char="⚬"/>
            </a:pPr>
            <a:r>
              <a:rPr lang="en-US" sz="2295" u="sng" spc="-102">
                <a:solidFill>
                  <a:srgbClr val="FA2B5C"/>
                </a:solidFill>
                <a:latin typeface="Open Sans"/>
              </a:rPr>
              <a:t>https://www.gafutures.org/hope-state-aid-programs/scholarships-grants/dual-enrollment/application-procedure-and-deadline/</a:t>
            </a:r>
          </a:p>
          <a:p>
            <a:pPr marL="461486" lvl="1" indent="-230743" algn="l">
              <a:lnSpc>
                <a:spcPts val="3304"/>
              </a:lnSpc>
              <a:buFont typeface="Arial"/>
              <a:buChar char="•"/>
            </a:pPr>
            <a:r>
              <a:rPr lang="en-US" sz="2550" spc="-114">
                <a:solidFill>
                  <a:srgbClr val="000000"/>
                </a:solidFill>
                <a:latin typeface="Open Sans"/>
              </a:rPr>
              <a:t>Dual Enrollment Course Directory:</a:t>
            </a:r>
          </a:p>
          <a:p>
            <a:pPr marL="1101138" lvl="2" indent="-367046" algn="l">
              <a:lnSpc>
                <a:spcPts val="2974"/>
              </a:lnSpc>
              <a:buFont typeface="Arial"/>
              <a:buChar char="⚬"/>
            </a:pPr>
            <a:r>
              <a:rPr lang="en-US" sz="2295" u="sng" spc="-102">
                <a:solidFill>
                  <a:srgbClr val="FA2B5C"/>
                </a:solidFill>
                <a:latin typeface="Open Sans"/>
              </a:rPr>
              <a:t>https://www.gafutures.org/checs/dualenrollment/DECourseDirectory</a:t>
            </a:r>
          </a:p>
          <a:p>
            <a:pPr marL="461486" lvl="1" indent="-230743" algn="l">
              <a:lnSpc>
                <a:spcPts val="3304"/>
              </a:lnSpc>
              <a:buFont typeface="Arial"/>
              <a:buChar char="•"/>
            </a:pPr>
            <a:r>
              <a:rPr lang="en-US" sz="2550" spc="-114">
                <a:solidFill>
                  <a:srgbClr val="000000"/>
                </a:solidFill>
                <a:latin typeface="Open Sans"/>
              </a:rPr>
              <a:t>Georgia Piedmont Technical College (GPTC):</a:t>
            </a:r>
          </a:p>
          <a:p>
            <a:pPr marL="1101138" lvl="2" indent="-367046" algn="l">
              <a:lnSpc>
                <a:spcPts val="2974"/>
              </a:lnSpc>
              <a:buFont typeface="Arial"/>
              <a:buChar char="⚬"/>
            </a:pPr>
            <a:r>
              <a:rPr lang="en-US" sz="2295" u="sng" spc="-102">
                <a:solidFill>
                  <a:srgbClr val="FA2B5C"/>
                </a:solidFill>
                <a:latin typeface="Open Sans"/>
              </a:rPr>
              <a:t>https://www.gptc.edu/technical-education/high-school-students/</a:t>
            </a:r>
          </a:p>
          <a:p>
            <a:pPr marL="461162" lvl="1" indent="-230581" algn="l">
              <a:lnSpc>
                <a:spcPts val="3304"/>
              </a:lnSpc>
              <a:buFont typeface="Arial"/>
              <a:buChar char="•"/>
            </a:pPr>
            <a:r>
              <a:rPr lang="en-US" sz="2550" spc="-112">
                <a:solidFill>
                  <a:srgbClr val="000000"/>
                </a:solidFill>
                <a:latin typeface="Open Sans"/>
              </a:rPr>
              <a:t>Georgia State University (GSU):</a:t>
            </a:r>
          </a:p>
          <a:p>
            <a:pPr marL="1101090" lvl="2" indent="-367030" algn="l">
              <a:lnSpc>
                <a:spcPts val="3304"/>
              </a:lnSpc>
              <a:buFont typeface="Arial"/>
              <a:buChar char="⚬"/>
            </a:pPr>
            <a:r>
              <a:rPr lang="en-US" sz="2550" u="sng" spc="-112">
                <a:solidFill>
                  <a:srgbClr val="FA2B5C"/>
                </a:solidFill>
                <a:latin typeface="Open Sans"/>
              </a:rPr>
              <a:t>https://perimeter.gsu.edu/admissions/dual-enrollment/</a:t>
            </a:r>
          </a:p>
          <a:p>
            <a:pPr marL="461486" lvl="1" indent="-230743" algn="l">
              <a:lnSpc>
                <a:spcPts val="3304"/>
              </a:lnSpc>
              <a:buFont typeface="Arial"/>
              <a:buChar char="•"/>
            </a:pPr>
            <a:r>
              <a:rPr lang="en-US" sz="2550" spc="-114">
                <a:solidFill>
                  <a:srgbClr val="000000"/>
                </a:solidFill>
                <a:latin typeface="Open Sans"/>
              </a:rPr>
              <a:t>Approved Dual Enrollment Colleges/Universities</a:t>
            </a:r>
          </a:p>
          <a:p>
            <a:pPr marL="1098737" lvl="2" indent="-366246" algn="l">
              <a:lnSpc>
                <a:spcPts val="2967"/>
              </a:lnSpc>
              <a:buFont typeface="Arial"/>
              <a:buChar char="⚬"/>
            </a:pPr>
            <a:r>
              <a:rPr lang="en-US" sz="2289" spc="-102">
                <a:solidFill>
                  <a:srgbClr val="FA2B5C"/>
                </a:solidFill>
                <a:latin typeface="Open Sans"/>
              </a:rPr>
              <a:t>https://www.gafutures.org/media/sa4b510v/dual-enrollment-eligible-institutions-fy-2023.pdf</a:t>
            </a:r>
          </a:p>
        </p:txBody>
      </p:sp>
      <p:pic>
        <p:nvPicPr>
          <p:cNvPr id="3" name="Picture 3">
            <a:hlinkClick r:id="rId2" tooltip="https://www.gafutures.org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221479" y="1163051"/>
            <a:ext cx="7603465" cy="2542409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4711379" y="364998"/>
            <a:ext cx="8623665" cy="6637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84"/>
              </a:lnSpc>
            </a:pPr>
            <a:r>
              <a:rPr lang="en-US" sz="4800" spc="-214">
                <a:solidFill>
                  <a:srgbClr val="000000"/>
                </a:solidFill>
                <a:latin typeface="Open Sans Bold"/>
              </a:rPr>
              <a:t>Dual Enrollment Websites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006154" y="3363794"/>
            <a:ext cx="8275692" cy="4603354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6516805" y="1507899"/>
            <a:ext cx="4775916" cy="821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63"/>
              </a:lnSpc>
              <a:spcBef>
                <a:spcPct val="0"/>
              </a:spcBef>
            </a:pPr>
            <a:r>
              <a:rPr lang="en-US" sz="5799" spc="-259">
                <a:solidFill>
                  <a:srgbClr val="000000"/>
                </a:solidFill>
                <a:latin typeface="Open Sans Bold"/>
              </a:rPr>
              <a:t>QUESTIONS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582227" y="2118403"/>
            <a:ext cx="6857163" cy="6857163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2853842" y="580073"/>
            <a:ext cx="12313933" cy="811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4800">
                <a:solidFill>
                  <a:srgbClr val="000000"/>
                </a:solidFill>
                <a:latin typeface="Open Sans Bold"/>
              </a:rPr>
              <a:t>2023-24 Dual Enrollment Interest Form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4412719" y="1592125"/>
            <a:ext cx="8897094" cy="330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</a:pPr>
            <a:r>
              <a:rPr lang="en-US" sz="1999">
                <a:solidFill>
                  <a:srgbClr val="000000"/>
                </a:solidFill>
                <a:latin typeface="Trocchi"/>
              </a:rPr>
              <a:t>Scan the QR Code to let us know you are interested in dual enrollment.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606162" y="1863839"/>
            <a:ext cx="8275692" cy="4603354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2031214" y="655487"/>
            <a:ext cx="14225573" cy="6637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84"/>
              </a:lnSpc>
            </a:pPr>
            <a:r>
              <a:rPr lang="en-US" sz="4800" spc="-214">
                <a:solidFill>
                  <a:srgbClr val="000000"/>
                </a:solidFill>
                <a:latin typeface="Open Sans Bold"/>
              </a:rPr>
              <a:t>Dual Enrollment vs. Advanced Placement (AP)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3059379" y="7010118"/>
            <a:ext cx="13463700" cy="2971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48" lvl="1" indent="-269874" algn="just">
              <a:lnSpc>
                <a:spcPts val="2999"/>
              </a:lnSpc>
              <a:buFont typeface="Arial"/>
              <a:buChar char="•"/>
            </a:pPr>
            <a:r>
              <a:rPr lang="en-US" sz="2499" spc="-111">
                <a:solidFill>
                  <a:srgbClr val="000000"/>
                </a:solidFill>
                <a:latin typeface="Open Sans"/>
              </a:rPr>
              <a:t>Students can potentially earn college and high school credit simultaneously.</a:t>
            </a:r>
          </a:p>
          <a:p>
            <a:pPr marL="539748" lvl="1" indent="-269874" algn="just">
              <a:lnSpc>
                <a:spcPts val="2999"/>
              </a:lnSpc>
              <a:buFont typeface="Arial"/>
              <a:buChar char="•"/>
            </a:pPr>
            <a:r>
              <a:rPr lang="en-US" sz="2499" spc="-111">
                <a:solidFill>
                  <a:srgbClr val="000000"/>
                </a:solidFill>
                <a:latin typeface="Open Sans"/>
              </a:rPr>
              <a:t>Both save money compared to college tuition.</a:t>
            </a:r>
          </a:p>
          <a:p>
            <a:pPr marL="539748" lvl="1" indent="-269874" algn="just">
              <a:lnSpc>
                <a:spcPts val="2999"/>
              </a:lnSpc>
              <a:buFont typeface="Arial"/>
              <a:buChar char="•"/>
            </a:pPr>
            <a:r>
              <a:rPr lang="en-US" sz="2499" spc="-109">
                <a:solidFill>
                  <a:srgbClr val="000000"/>
                </a:solidFill>
                <a:latin typeface="Open Sans"/>
              </a:rPr>
              <a:t>Both create the opportunity to graduate from college early.</a:t>
            </a:r>
          </a:p>
          <a:p>
            <a:pPr marL="539748" lvl="1" indent="-269874" algn="just">
              <a:lnSpc>
                <a:spcPts val="2999"/>
              </a:lnSpc>
              <a:buFont typeface="Arial"/>
              <a:buChar char="•"/>
            </a:pPr>
            <a:r>
              <a:rPr lang="en-US" sz="2499" spc="-111">
                <a:solidFill>
                  <a:srgbClr val="000000"/>
                </a:solidFill>
                <a:latin typeface="Open Sans"/>
              </a:rPr>
              <a:t>Both add an additional 10 points to the final high school course grade.</a:t>
            </a:r>
          </a:p>
          <a:p>
            <a:pPr marL="539748" lvl="1" indent="-269874" algn="just">
              <a:lnSpc>
                <a:spcPts val="2999"/>
              </a:lnSpc>
              <a:buFont typeface="Arial"/>
              <a:buChar char="•"/>
            </a:pPr>
            <a:r>
              <a:rPr lang="en-US" sz="2499" spc="-111">
                <a:solidFill>
                  <a:srgbClr val="000000"/>
                </a:solidFill>
                <a:latin typeface="Open Sans"/>
              </a:rPr>
              <a:t>Students can demonstrate success in college level courses.</a:t>
            </a:r>
          </a:p>
          <a:p>
            <a:pPr marL="539748" lvl="1" indent="-269874" algn="just">
              <a:lnSpc>
                <a:spcPts val="2999"/>
              </a:lnSpc>
              <a:buFont typeface="Arial"/>
              <a:buChar char="•"/>
            </a:pPr>
            <a:r>
              <a:rPr lang="en-US" sz="2499" spc="-111">
                <a:solidFill>
                  <a:srgbClr val="000000"/>
                </a:solidFill>
                <a:latin typeface="Open Sans"/>
              </a:rPr>
              <a:t>Selective colleges expect to see transcripts with the high rigor that AP and DE provide.</a:t>
            </a:r>
          </a:p>
          <a:p>
            <a:pPr marL="539748" lvl="1" indent="-269874" algn="just">
              <a:lnSpc>
                <a:spcPts val="2999"/>
              </a:lnSpc>
              <a:buFont typeface="Arial"/>
              <a:buChar char="•"/>
            </a:pPr>
            <a:r>
              <a:rPr lang="en-US" sz="2499" spc="-111">
                <a:solidFill>
                  <a:srgbClr val="000000"/>
                </a:solidFill>
                <a:latin typeface="Open Sans"/>
              </a:rPr>
              <a:t>Premature participation can backfire on students unprepared for the level of difficulty by damaging their GPA.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2755093" y="2190054"/>
            <a:ext cx="2308918" cy="172946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031214" y="2490183"/>
            <a:ext cx="3159304" cy="168770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992273" y="1469083"/>
            <a:ext cx="3695732" cy="2450431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715595" y="4190657"/>
            <a:ext cx="6784848" cy="10610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20"/>
              </a:lnSpc>
            </a:pPr>
            <a:r>
              <a:rPr lang="en-US" sz="3000" spc="-134">
                <a:solidFill>
                  <a:srgbClr val="000000"/>
                </a:solidFill>
                <a:latin typeface="Open Sans Bold"/>
              </a:rPr>
              <a:t>Dual Enrollment:</a:t>
            </a:r>
          </a:p>
          <a:p>
            <a:pPr algn="l">
              <a:lnSpc>
                <a:spcPts val="4320"/>
              </a:lnSpc>
            </a:pPr>
            <a:endParaRPr lang="en-US" sz="3000" spc="-134">
              <a:solidFill>
                <a:srgbClr val="000000"/>
              </a:solidFill>
              <a:latin typeface="Open Sans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0688004" y="4033814"/>
            <a:ext cx="6784848" cy="10610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20"/>
              </a:lnSpc>
            </a:pPr>
            <a:r>
              <a:rPr lang="en-US" sz="3000" spc="-134">
                <a:solidFill>
                  <a:srgbClr val="000000"/>
                </a:solidFill>
                <a:latin typeface="Open Sans Bold"/>
              </a:rPr>
              <a:t>Advanced Placement:</a:t>
            </a:r>
          </a:p>
          <a:p>
            <a:pPr algn="l">
              <a:lnSpc>
                <a:spcPts val="4320"/>
              </a:lnSpc>
            </a:pPr>
            <a:endParaRPr lang="en-US" sz="3000" spc="-134">
              <a:solidFill>
                <a:srgbClr val="000000"/>
              </a:solidFill>
              <a:latin typeface="Open Sans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0688004" y="4588169"/>
            <a:ext cx="7235195" cy="5191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1815" lvl="1" indent="-215908">
              <a:lnSpc>
                <a:spcPts val="2400"/>
              </a:lnSpc>
              <a:buFont typeface="Arial"/>
              <a:buChar char="•"/>
            </a:pPr>
            <a:r>
              <a:rPr lang="en-US" sz="2000" spc="-89">
                <a:solidFill>
                  <a:srgbClr val="000000"/>
                </a:solidFill>
                <a:latin typeface="Open Sans"/>
              </a:rPr>
              <a:t>Advanced Placement classes are college level classes taken at the high school.</a:t>
            </a:r>
          </a:p>
          <a:p>
            <a:pPr marL="431815" lvl="1" indent="-215908">
              <a:lnSpc>
                <a:spcPts val="2400"/>
              </a:lnSpc>
              <a:buFont typeface="Arial"/>
              <a:buChar char="•"/>
            </a:pPr>
            <a:r>
              <a:rPr lang="en-US" sz="2000" spc="-89">
                <a:solidFill>
                  <a:srgbClr val="000000"/>
                </a:solidFill>
                <a:latin typeface="Open Sans"/>
              </a:rPr>
              <a:t>Classes follow the high school calendar.</a:t>
            </a:r>
          </a:p>
          <a:p>
            <a:pPr marL="431815" lvl="1" indent="-215908">
              <a:lnSpc>
                <a:spcPts val="2400"/>
              </a:lnSpc>
              <a:buFont typeface="Arial"/>
              <a:buChar char="•"/>
            </a:pPr>
            <a:r>
              <a:rPr lang="en-US" sz="2000" spc="-89">
                <a:solidFill>
                  <a:srgbClr val="000000"/>
                </a:solidFill>
                <a:latin typeface="Open Sans"/>
              </a:rPr>
              <a:t>Classes are geared toward high school age students by teachers specifically trained for teaching adolescents.</a:t>
            </a:r>
          </a:p>
          <a:p>
            <a:pPr marL="431815" lvl="1" indent="-215908">
              <a:lnSpc>
                <a:spcPts val="2400"/>
              </a:lnSpc>
              <a:buFont typeface="Arial"/>
              <a:buChar char="•"/>
            </a:pPr>
            <a:r>
              <a:rPr lang="en-US" sz="2000" spc="-89">
                <a:solidFill>
                  <a:srgbClr val="000000"/>
                </a:solidFill>
                <a:latin typeface="Open Sans"/>
              </a:rPr>
              <a:t>AP credit is universally recognized because of the consistent standard of rigor.</a:t>
            </a:r>
          </a:p>
          <a:p>
            <a:pPr marL="431815" lvl="1" indent="-215908">
              <a:lnSpc>
                <a:spcPts val="2400"/>
              </a:lnSpc>
              <a:buFont typeface="Arial"/>
              <a:buChar char="•"/>
            </a:pPr>
            <a:r>
              <a:rPr lang="en-US" sz="2000" spc="-89">
                <a:solidFill>
                  <a:srgbClr val="000000"/>
                </a:solidFill>
                <a:latin typeface="Open Sans"/>
              </a:rPr>
              <a:t>AP classes require a test at the end of each class in order to earn college credit.</a:t>
            </a:r>
          </a:p>
          <a:p>
            <a:pPr marL="431815" lvl="1" indent="-215908">
              <a:lnSpc>
                <a:spcPts val="2400"/>
              </a:lnSpc>
              <a:buFont typeface="Arial"/>
              <a:buChar char="•"/>
            </a:pPr>
            <a:r>
              <a:rPr lang="en-US" sz="2000" spc="-89">
                <a:solidFill>
                  <a:srgbClr val="000000"/>
                </a:solidFill>
                <a:latin typeface="Open Sans"/>
              </a:rPr>
              <a:t>College credit is dependent upon a passing score on the final test.</a:t>
            </a:r>
          </a:p>
          <a:p>
            <a:pPr marL="431815" lvl="1" indent="-215908">
              <a:lnSpc>
                <a:spcPts val="2400"/>
              </a:lnSpc>
              <a:buFont typeface="Arial"/>
              <a:buChar char="•"/>
            </a:pPr>
            <a:r>
              <a:rPr lang="en-US" sz="2000" spc="-89">
                <a:solidFill>
                  <a:srgbClr val="000000"/>
                </a:solidFill>
                <a:latin typeface="Open Sans"/>
              </a:rPr>
              <a:t>AP classes provide a solid baseline for determining the student’s ability to handle college level work.</a:t>
            </a:r>
          </a:p>
          <a:p>
            <a:pPr marL="431815" lvl="1" indent="-215908">
              <a:lnSpc>
                <a:spcPts val="2400"/>
              </a:lnSpc>
              <a:buFont typeface="Arial"/>
              <a:buChar char="•"/>
            </a:pPr>
            <a:r>
              <a:rPr lang="en-US" sz="2000" spc="-89">
                <a:solidFill>
                  <a:srgbClr val="000000"/>
                </a:solidFill>
                <a:latin typeface="Open Sans"/>
              </a:rPr>
              <a:t>There is a fee for taking AP tests, currently $80.00 each. Financial assistance is available in many cases.</a:t>
            </a:r>
          </a:p>
          <a:p>
            <a:pPr marL="431815" lvl="1" indent="-215908">
              <a:lnSpc>
                <a:spcPts val="2400"/>
              </a:lnSpc>
              <a:buFont typeface="Arial"/>
              <a:buChar char="•"/>
            </a:pPr>
            <a:r>
              <a:rPr lang="en-US" sz="2000" spc="-89">
                <a:solidFill>
                  <a:srgbClr val="000000"/>
                </a:solidFill>
                <a:latin typeface="Open Sans"/>
              </a:rPr>
              <a:t>AP classes offer added “weight” to a high school GPA but do not affect their college GPA.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15595" y="4721519"/>
            <a:ext cx="7808828" cy="4886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1815" lvl="1" indent="-215908">
              <a:lnSpc>
                <a:spcPts val="2400"/>
              </a:lnSpc>
              <a:buFont typeface="Arial"/>
              <a:buChar char="•"/>
            </a:pPr>
            <a:r>
              <a:rPr lang="en-US" sz="2000" spc="-89">
                <a:solidFill>
                  <a:srgbClr val="000000"/>
                </a:solidFill>
                <a:latin typeface="Open Sans"/>
              </a:rPr>
              <a:t>Classes are taken on the college campus.</a:t>
            </a:r>
          </a:p>
          <a:p>
            <a:pPr marL="431815" lvl="1" indent="-215908">
              <a:lnSpc>
                <a:spcPts val="2400"/>
              </a:lnSpc>
              <a:buFont typeface="Arial"/>
              <a:buChar char="•"/>
            </a:pPr>
            <a:r>
              <a:rPr lang="en-US" sz="2000" spc="-89">
                <a:solidFill>
                  <a:srgbClr val="000000"/>
                </a:solidFill>
                <a:latin typeface="Open Sans"/>
              </a:rPr>
              <a:t>Classes follow the college calendar (may conflict with the high school calendar).</a:t>
            </a:r>
          </a:p>
          <a:p>
            <a:pPr marL="431815" lvl="1" indent="-215908">
              <a:lnSpc>
                <a:spcPts val="2400"/>
              </a:lnSpc>
              <a:buFont typeface="Arial"/>
              <a:buChar char="•"/>
            </a:pPr>
            <a:r>
              <a:rPr lang="en-US" sz="2000" spc="-89">
                <a:solidFill>
                  <a:srgbClr val="000000"/>
                </a:solidFill>
                <a:latin typeface="Open Sans"/>
              </a:rPr>
              <a:t>Classes are geared toward an adult audience by teachers specifically trained for teaching adults.</a:t>
            </a:r>
          </a:p>
          <a:p>
            <a:pPr marL="431815" lvl="1" indent="-215908">
              <a:lnSpc>
                <a:spcPts val="2400"/>
              </a:lnSpc>
              <a:buFont typeface="Arial"/>
              <a:buChar char="•"/>
            </a:pPr>
            <a:r>
              <a:rPr lang="en-US" sz="2000" spc="-89">
                <a:solidFill>
                  <a:srgbClr val="000000"/>
                </a:solidFill>
                <a:latin typeface="Open Sans"/>
              </a:rPr>
              <a:t>Classes are treated as a transfer credit unless the student plans to graduate from the same college.</a:t>
            </a:r>
          </a:p>
          <a:p>
            <a:pPr marL="431815" lvl="1" indent="-215908">
              <a:lnSpc>
                <a:spcPts val="2400"/>
              </a:lnSpc>
              <a:buFont typeface="Arial"/>
              <a:buChar char="•"/>
            </a:pPr>
            <a:r>
              <a:rPr lang="en-US" sz="2000" spc="-89">
                <a:solidFill>
                  <a:srgbClr val="000000"/>
                </a:solidFill>
                <a:latin typeface="Open Sans"/>
              </a:rPr>
              <a:t>43% of transfer credits are not accepted by other schools (reported by Parchment.com). </a:t>
            </a:r>
          </a:p>
          <a:p>
            <a:pPr marL="431815" lvl="1" indent="-215908">
              <a:lnSpc>
                <a:spcPts val="2400"/>
              </a:lnSpc>
              <a:buFont typeface="Arial"/>
              <a:buChar char="•"/>
            </a:pPr>
            <a:r>
              <a:rPr lang="en-US" sz="2000" spc="-89">
                <a:solidFill>
                  <a:srgbClr val="000000"/>
                </a:solidFill>
                <a:latin typeface="Open Sans"/>
              </a:rPr>
              <a:t>Rigor varies by school.</a:t>
            </a:r>
          </a:p>
          <a:p>
            <a:pPr marL="431815" lvl="1" indent="-215908">
              <a:lnSpc>
                <a:spcPts val="2400"/>
              </a:lnSpc>
              <a:buFont typeface="Arial"/>
              <a:buChar char="•"/>
            </a:pPr>
            <a:r>
              <a:rPr lang="en-US" sz="2000" spc="-89">
                <a:solidFill>
                  <a:srgbClr val="000000"/>
                </a:solidFill>
                <a:latin typeface="Open Sans"/>
              </a:rPr>
              <a:t>College credit is based on the totality of the student’s work, not a single test score.</a:t>
            </a:r>
          </a:p>
          <a:p>
            <a:pPr marL="431815" lvl="1" indent="-215908">
              <a:lnSpc>
                <a:spcPts val="2400"/>
              </a:lnSpc>
              <a:buFont typeface="Arial"/>
              <a:buChar char="•"/>
            </a:pPr>
            <a:r>
              <a:rPr lang="en-US" sz="2000" spc="-89">
                <a:solidFill>
                  <a:srgbClr val="000000"/>
                </a:solidFill>
                <a:latin typeface="Open Sans"/>
              </a:rPr>
              <a:t>Classes, books, and fees are free for high school students.</a:t>
            </a:r>
          </a:p>
          <a:p>
            <a:pPr marL="431815" lvl="1" indent="-215908">
              <a:lnSpc>
                <a:spcPts val="2400"/>
              </a:lnSpc>
              <a:buFont typeface="Arial"/>
              <a:buChar char="•"/>
            </a:pPr>
            <a:r>
              <a:rPr lang="en-US" sz="2000" spc="-89">
                <a:solidFill>
                  <a:srgbClr val="000000"/>
                </a:solidFill>
                <a:latin typeface="Open Sans"/>
              </a:rPr>
              <a:t>Not all classes are available for dual credit. </a:t>
            </a:r>
          </a:p>
          <a:p>
            <a:pPr marL="431815" lvl="1" indent="-215908">
              <a:lnSpc>
                <a:spcPts val="2400"/>
              </a:lnSpc>
              <a:buFont typeface="Arial"/>
              <a:buChar char="•"/>
            </a:pPr>
            <a:r>
              <a:rPr lang="en-US" sz="2000" spc="-89">
                <a:solidFill>
                  <a:srgbClr val="000000"/>
                </a:solidFill>
                <a:latin typeface="Open Sans"/>
              </a:rPr>
              <a:t>Classes must meet specific high school requirements.</a:t>
            </a:r>
          </a:p>
          <a:p>
            <a:pPr marL="431815" lvl="1" indent="-215908">
              <a:lnSpc>
                <a:spcPts val="2400"/>
              </a:lnSpc>
              <a:buFont typeface="Arial"/>
              <a:buChar char="•"/>
            </a:pPr>
            <a:r>
              <a:rPr lang="en-US" sz="2000" spc="-89">
                <a:solidFill>
                  <a:srgbClr val="000000"/>
                </a:solidFill>
                <a:latin typeface="Open Sans"/>
              </a:rPr>
              <a:t>Grades become part of the college GPA.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031214" y="460875"/>
            <a:ext cx="14225573" cy="6637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84"/>
              </a:lnSpc>
            </a:pPr>
            <a:r>
              <a:rPr lang="en-US" sz="4800" spc="-214">
                <a:solidFill>
                  <a:srgbClr val="000000"/>
                </a:solidFill>
                <a:latin typeface="Open Sans Bold"/>
              </a:rPr>
              <a:t>Dual Enrollment vs. Advanced Placement (AP)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781655" y="3126845"/>
            <a:ext cx="8171389" cy="4591282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2032984" y="730187"/>
            <a:ext cx="14222032" cy="6637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84"/>
              </a:lnSpc>
            </a:pPr>
            <a:r>
              <a:rPr lang="en-US" sz="4800" spc="-214">
                <a:solidFill>
                  <a:srgbClr val="000000"/>
                </a:solidFill>
                <a:latin typeface="Open Sans Bold"/>
              </a:rPr>
              <a:t>Advanced Placement Courses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1579666"/>
            <a:ext cx="8535769" cy="85103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51510" lvl="1" indent="-325755" algn="l">
              <a:lnSpc>
                <a:spcPts val="5184"/>
              </a:lnSpc>
              <a:buFont typeface="Arial"/>
              <a:buChar char="•"/>
            </a:pPr>
            <a:r>
              <a:rPr lang="en-US" sz="3600" spc="-160">
                <a:solidFill>
                  <a:srgbClr val="000000"/>
                </a:solidFill>
                <a:latin typeface="Open Sans"/>
              </a:rPr>
              <a:t>AP courses are taught on the college level and may require 1-2 hours of homework each night, for each course taken.</a:t>
            </a:r>
          </a:p>
          <a:p>
            <a:pPr marL="651510" lvl="1" indent="-325755" algn="l">
              <a:lnSpc>
                <a:spcPts val="5184"/>
              </a:lnSpc>
              <a:buFont typeface="Arial"/>
              <a:buChar char="•"/>
            </a:pPr>
            <a:r>
              <a:rPr lang="en-US" sz="3600" spc="-160">
                <a:solidFill>
                  <a:srgbClr val="000000"/>
                </a:solidFill>
                <a:latin typeface="Open Sans"/>
              </a:rPr>
              <a:t>All courses are year-long</a:t>
            </a:r>
          </a:p>
          <a:p>
            <a:pPr marL="651510" lvl="1" indent="-325755" algn="l">
              <a:lnSpc>
                <a:spcPts val="5184"/>
              </a:lnSpc>
              <a:buFont typeface="Arial"/>
              <a:buChar char="•"/>
            </a:pPr>
            <a:r>
              <a:rPr lang="en-US" sz="3600" spc="-160">
                <a:solidFill>
                  <a:srgbClr val="000000"/>
                </a:solidFill>
                <a:latin typeface="Open Sans"/>
              </a:rPr>
              <a:t>NCCA Student Services recommends students have a grade of </a:t>
            </a:r>
            <a:r>
              <a:rPr lang="en-US" sz="3600" u="sng" spc="-160">
                <a:solidFill>
                  <a:srgbClr val="000000"/>
                </a:solidFill>
                <a:latin typeface="Open Sans"/>
              </a:rPr>
              <a:t>85 or above </a:t>
            </a:r>
            <a:r>
              <a:rPr lang="en-US" sz="3600" spc="-160">
                <a:solidFill>
                  <a:srgbClr val="000000"/>
                </a:solidFill>
                <a:latin typeface="Open Sans"/>
              </a:rPr>
              <a:t>in their current course to be eligible to take the next AP level course. </a:t>
            </a:r>
          </a:p>
          <a:p>
            <a:pPr marL="651053" lvl="1" indent="-325526" algn="l">
              <a:lnSpc>
                <a:spcPts val="5184"/>
              </a:lnSpc>
              <a:buFont typeface="Arial"/>
              <a:buChar char="•"/>
            </a:pPr>
            <a:r>
              <a:rPr lang="en-US" sz="3600" spc="-158">
                <a:solidFill>
                  <a:srgbClr val="000000"/>
                </a:solidFill>
                <a:latin typeface="Open Sans"/>
              </a:rPr>
              <a:t>2 AP courses are required to be recognized in top 10 of graduating class</a:t>
            </a:r>
          </a:p>
          <a:p>
            <a:pPr marL="651053" lvl="1" indent="-325526" algn="l">
              <a:lnSpc>
                <a:spcPts val="5184"/>
              </a:lnSpc>
              <a:buFont typeface="Arial"/>
              <a:buChar char="•"/>
            </a:pPr>
            <a:r>
              <a:rPr lang="en-US" sz="3600" spc="-160">
                <a:solidFill>
                  <a:srgbClr val="000000"/>
                </a:solidFill>
                <a:latin typeface="Open Sans"/>
              </a:rPr>
              <a:t>Access to CollegeBoard resources</a:t>
            </a:r>
          </a:p>
          <a:p>
            <a:pPr algn="l">
              <a:lnSpc>
                <a:spcPts val="5184"/>
              </a:lnSpc>
            </a:pPr>
            <a:endParaRPr lang="en-US" sz="3600" spc="-160">
              <a:solidFill>
                <a:srgbClr val="000000"/>
              </a:solidFill>
              <a:latin typeface="Open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436403">
            <a:off x="11597679" y="3223309"/>
            <a:ext cx="4843131" cy="5041259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028700" y="2629517"/>
            <a:ext cx="9786157" cy="63215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036320" lvl="1" indent="-518160" algn="l">
              <a:lnSpc>
                <a:spcPts val="5184"/>
              </a:lnSpc>
              <a:buFont typeface="Arial"/>
              <a:buChar char="•"/>
            </a:pPr>
            <a:r>
              <a:rPr lang="en-US" sz="4800" spc="-214">
                <a:solidFill>
                  <a:srgbClr val="000000"/>
                </a:solidFill>
                <a:latin typeface="Open Sans"/>
              </a:rPr>
              <a:t>Cost of test is determined by whether you get free or reduced lunch</a:t>
            </a:r>
          </a:p>
          <a:p>
            <a:pPr algn="l">
              <a:lnSpc>
                <a:spcPts val="1620"/>
              </a:lnSpc>
            </a:pPr>
            <a:r>
              <a:rPr lang="en-US" sz="1500" spc="-65">
                <a:solidFill>
                  <a:srgbClr val="000000"/>
                </a:solidFill>
                <a:latin typeface="Open Sans"/>
              </a:rPr>
              <a:t>	                         (Make sure you complete the free/reduced lunch form at the beginning of the school year.)</a:t>
            </a:r>
          </a:p>
          <a:p>
            <a:pPr algn="l">
              <a:lnSpc>
                <a:spcPts val="1620"/>
              </a:lnSpc>
            </a:pPr>
            <a:endParaRPr lang="en-US" sz="1500" spc="-65">
              <a:solidFill>
                <a:srgbClr val="000000"/>
              </a:solidFill>
              <a:latin typeface="Open Sans"/>
            </a:endParaRPr>
          </a:p>
          <a:p>
            <a:pPr marL="1036320" lvl="1" indent="-518160" algn="l">
              <a:lnSpc>
                <a:spcPts val="5184"/>
              </a:lnSpc>
              <a:buFont typeface="Arial"/>
              <a:buChar char="•"/>
            </a:pPr>
            <a:r>
              <a:rPr lang="en-US" sz="4800" spc="-211">
                <a:solidFill>
                  <a:srgbClr val="000000"/>
                </a:solidFill>
                <a:latin typeface="Open Sans"/>
              </a:rPr>
              <a:t>STEM tests are free </a:t>
            </a:r>
          </a:p>
          <a:p>
            <a:pPr algn="l">
              <a:lnSpc>
                <a:spcPts val="5184"/>
              </a:lnSpc>
            </a:pPr>
            <a:endParaRPr lang="en-US" sz="4800" spc="-211">
              <a:solidFill>
                <a:srgbClr val="000000"/>
              </a:solidFill>
              <a:latin typeface="Open Sans"/>
            </a:endParaRPr>
          </a:p>
          <a:p>
            <a:pPr marL="1036320" lvl="1" indent="-518160" algn="l">
              <a:lnSpc>
                <a:spcPts val="5184"/>
              </a:lnSpc>
              <a:buFont typeface="Arial"/>
              <a:buChar char="•"/>
            </a:pPr>
            <a:r>
              <a:rPr lang="en-US" sz="4800" spc="-211">
                <a:solidFill>
                  <a:srgbClr val="000000"/>
                </a:solidFill>
                <a:latin typeface="Open Sans"/>
              </a:rPr>
              <a:t>Test preparation provided by teachers during the school year</a:t>
            </a:r>
          </a:p>
          <a:p>
            <a:pPr algn="l">
              <a:lnSpc>
                <a:spcPts val="5184"/>
              </a:lnSpc>
            </a:pPr>
            <a:endParaRPr lang="en-US" sz="4800" spc="-211">
              <a:solidFill>
                <a:srgbClr val="000000"/>
              </a:solidFill>
              <a:latin typeface="Open Sans"/>
            </a:endParaRPr>
          </a:p>
          <a:p>
            <a:pPr marL="1036320" lvl="1" indent="-518160" algn="l">
              <a:lnSpc>
                <a:spcPts val="5184"/>
              </a:lnSpc>
              <a:buFont typeface="Arial"/>
              <a:buChar char="•"/>
            </a:pPr>
            <a:r>
              <a:rPr lang="en-US" sz="4800" spc="-214">
                <a:solidFill>
                  <a:srgbClr val="000000"/>
                </a:solidFill>
                <a:latin typeface="Open Sans"/>
              </a:rPr>
              <a:t>Test Scores range from 1-5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911533" y="1095375"/>
            <a:ext cx="14222032" cy="6637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84"/>
              </a:lnSpc>
            </a:pPr>
            <a:r>
              <a:rPr lang="en-US" sz="4800" spc="-214">
                <a:solidFill>
                  <a:srgbClr val="000000"/>
                </a:solidFill>
                <a:latin typeface="Open Sans Bold"/>
              </a:rPr>
              <a:t>Advanced Placement Test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114503" y="4494127"/>
            <a:ext cx="3325043" cy="4456243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2032984" y="900239"/>
            <a:ext cx="14222032" cy="6637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84"/>
              </a:lnSpc>
            </a:pPr>
            <a:r>
              <a:rPr lang="en-US" sz="4800" spc="-214">
                <a:solidFill>
                  <a:srgbClr val="000000"/>
                </a:solidFill>
                <a:latin typeface="Open Sans Bold"/>
              </a:rPr>
              <a:t>Advanced Placement Courses at NCCA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89463" y="2611792"/>
            <a:ext cx="8123358" cy="66671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59"/>
              </a:lnSpc>
            </a:pPr>
            <a:r>
              <a:rPr lang="en-US" sz="4800" spc="-214" dirty="0">
                <a:solidFill>
                  <a:srgbClr val="000000"/>
                </a:solidFill>
                <a:latin typeface="Open Sans"/>
              </a:rPr>
              <a:t>AP Biology</a:t>
            </a:r>
          </a:p>
          <a:p>
            <a:pPr algn="l">
              <a:lnSpc>
                <a:spcPts val="5759"/>
              </a:lnSpc>
            </a:pPr>
            <a:r>
              <a:rPr lang="en-US" sz="4800" spc="-214" dirty="0">
                <a:solidFill>
                  <a:srgbClr val="000000"/>
                </a:solidFill>
                <a:latin typeface="Open Sans"/>
              </a:rPr>
              <a:t>AP Calculus AB</a:t>
            </a:r>
          </a:p>
          <a:p>
            <a:pPr algn="l">
              <a:lnSpc>
                <a:spcPts val="5759"/>
              </a:lnSpc>
            </a:pPr>
            <a:r>
              <a:rPr lang="en-US" sz="4800" spc="-214" dirty="0">
                <a:solidFill>
                  <a:srgbClr val="000000"/>
                </a:solidFill>
                <a:latin typeface="Open Sans"/>
              </a:rPr>
              <a:t>AP Calculus BC</a:t>
            </a:r>
          </a:p>
          <a:p>
            <a:pPr algn="l">
              <a:lnSpc>
                <a:spcPts val="5759"/>
              </a:lnSpc>
            </a:pPr>
            <a:r>
              <a:rPr lang="en-US" sz="4800" spc="-214" dirty="0">
                <a:solidFill>
                  <a:srgbClr val="000000"/>
                </a:solidFill>
                <a:latin typeface="Open Sans"/>
              </a:rPr>
              <a:t>AP Chemistry</a:t>
            </a:r>
          </a:p>
          <a:p>
            <a:pPr>
              <a:lnSpc>
                <a:spcPts val="5759"/>
              </a:lnSpc>
            </a:pPr>
            <a:r>
              <a:rPr lang="en-US" sz="4800" spc="-214" dirty="0">
                <a:solidFill>
                  <a:srgbClr val="000000"/>
                </a:solidFill>
                <a:latin typeface="Open Sans"/>
              </a:rPr>
              <a:t>AP Computer Science Principles</a:t>
            </a:r>
          </a:p>
          <a:p>
            <a:pPr algn="l">
              <a:lnSpc>
                <a:spcPts val="5759"/>
              </a:lnSpc>
            </a:pPr>
            <a:r>
              <a:rPr lang="en-US" sz="4800" spc="-214" dirty="0">
                <a:solidFill>
                  <a:srgbClr val="000000"/>
                </a:solidFill>
                <a:latin typeface="Open Sans"/>
              </a:rPr>
              <a:t>AP English Language/Comp.</a:t>
            </a:r>
          </a:p>
          <a:p>
            <a:pPr>
              <a:lnSpc>
                <a:spcPts val="5759"/>
              </a:lnSpc>
            </a:pPr>
            <a:r>
              <a:rPr lang="en-US" sz="4800" spc="-211" dirty="0">
                <a:solidFill>
                  <a:srgbClr val="000000"/>
                </a:solidFill>
                <a:latin typeface="Open Sans"/>
              </a:rPr>
              <a:t>AP English Literature/Comp.</a:t>
            </a:r>
          </a:p>
          <a:p>
            <a:pPr algn="l">
              <a:lnSpc>
                <a:spcPts val="5759"/>
              </a:lnSpc>
            </a:pPr>
            <a:endParaRPr lang="en-US" sz="4800" spc="-214" dirty="0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9446640" y="2611792"/>
            <a:ext cx="8062945" cy="51795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59"/>
              </a:lnSpc>
            </a:pPr>
            <a:r>
              <a:rPr lang="en-US" sz="4800" spc="-214" dirty="0">
                <a:solidFill>
                  <a:srgbClr val="000000"/>
                </a:solidFill>
                <a:latin typeface="Open Sans"/>
              </a:rPr>
              <a:t>AP Environmental Science</a:t>
            </a:r>
          </a:p>
          <a:p>
            <a:pPr algn="l">
              <a:lnSpc>
                <a:spcPts val="5759"/>
              </a:lnSpc>
            </a:pPr>
            <a:r>
              <a:rPr lang="en-US" sz="4800" spc="-214" dirty="0">
                <a:solidFill>
                  <a:srgbClr val="000000"/>
                </a:solidFill>
                <a:latin typeface="Open Sans"/>
              </a:rPr>
              <a:t>AP Macroeconomics</a:t>
            </a:r>
          </a:p>
          <a:p>
            <a:pPr>
              <a:lnSpc>
                <a:spcPts val="5759"/>
              </a:lnSpc>
            </a:pPr>
            <a:r>
              <a:rPr lang="en-US" sz="4800" spc="-214" dirty="0">
                <a:solidFill>
                  <a:srgbClr val="000000"/>
                </a:solidFill>
                <a:latin typeface="Open Sans"/>
              </a:rPr>
              <a:t>AP Physics</a:t>
            </a:r>
          </a:p>
          <a:p>
            <a:pPr algn="l">
              <a:lnSpc>
                <a:spcPts val="5759"/>
              </a:lnSpc>
            </a:pPr>
            <a:r>
              <a:rPr lang="en-US" sz="4800" spc="-214" dirty="0">
                <a:solidFill>
                  <a:srgbClr val="000000"/>
                </a:solidFill>
                <a:latin typeface="Open Sans"/>
              </a:rPr>
              <a:t>AP Pre-Calculus</a:t>
            </a:r>
          </a:p>
          <a:p>
            <a:pPr>
              <a:lnSpc>
                <a:spcPts val="5759"/>
              </a:lnSpc>
            </a:pPr>
            <a:r>
              <a:rPr lang="en-US" sz="4800" spc="-214" dirty="0">
                <a:solidFill>
                  <a:srgbClr val="000000"/>
                </a:solidFill>
                <a:latin typeface="Open Sans"/>
              </a:rPr>
              <a:t>AP Statistics</a:t>
            </a:r>
          </a:p>
          <a:p>
            <a:pPr>
              <a:lnSpc>
                <a:spcPts val="5759"/>
              </a:lnSpc>
            </a:pPr>
            <a:r>
              <a:rPr lang="en-US" sz="4800" spc="-214" dirty="0">
                <a:solidFill>
                  <a:srgbClr val="000000"/>
                </a:solidFill>
                <a:latin typeface="Open Sans"/>
              </a:rPr>
              <a:t>AP US History</a:t>
            </a:r>
          </a:p>
          <a:p>
            <a:pPr>
              <a:lnSpc>
                <a:spcPts val="5759"/>
              </a:lnSpc>
            </a:pPr>
            <a:r>
              <a:rPr lang="en-US" sz="4800" spc="-214" dirty="0">
                <a:solidFill>
                  <a:srgbClr val="000000"/>
                </a:solidFill>
                <a:latin typeface="Open Sans"/>
              </a:rPr>
              <a:t>AP World History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8543925"/>
            <a:ext cx="10570059" cy="714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59"/>
              </a:lnSpc>
            </a:pPr>
            <a:r>
              <a:rPr lang="en-US" sz="4800" u="sng" spc="-214">
                <a:solidFill>
                  <a:srgbClr val="FA2B5C"/>
                </a:solidFill>
                <a:latin typeface="Open Sans"/>
              </a:rPr>
              <a:t>https://apstudents.collegeboard.org/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89463" y="1643100"/>
            <a:ext cx="16469837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Open Sans"/>
              </a:rPr>
              <a:t>Students will communicate interest in AP courses during NCCA Course Registration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086989" y="345749"/>
            <a:ext cx="10778947" cy="479775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361294" y="5451437"/>
            <a:ext cx="6230337" cy="454838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3577">
            <a:off x="-9530" y="9192620"/>
            <a:ext cx="18307060" cy="0"/>
          </a:xfrm>
          <a:prstGeom prst="line">
            <a:avLst/>
          </a:prstGeom>
          <a:ln w="9525" cap="rnd">
            <a:solidFill>
              <a:srgbClr val="000001">
                <a:alpha val="19608"/>
              </a:srgb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TextBox 3"/>
          <p:cNvSpPr txBox="1"/>
          <p:nvPr/>
        </p:nvSpPr>
        <p:spPr>
          <a:xfrm>
            <a:off x="835589" y="354169"/>
            <a:ext cx="15688302" cy="6637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84"/>
              </a:lnSpc>
            </a:pPr>
            <a:r>
              <a:rPr lang="en-US" sz="4800" spc="-214">
                <a:solidFill>
                  <a:srgbClr val="000000"/>
                </a:solidFill>
                <a:latin typeface="Open Sans Bold"/>
              </a:rPr>
              <a:t>Dual Enrollment Participating Institutions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479117" y="1191986"/>
            <a:ext cx="5282019" cy="9334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40"/>
              </a:lnSpc>
              <a:spcBef>
                <a:spcPct val="0"/>
              </a:spcBef>
            </a:pPr>
            <a:r>
              <a:rPr lang="en-US" sz="2200" spc="-98">
                <a:solidFill>
                  <a:srgbClr val="000000"/>
                </a:solidFill>
                <a:latin typeface="Open Sans Bold"/>
              </a:rPr>
              <a:t>PUBLIC</a:t>
            </a:r>
            <a:r>
              <a:rPr lang="en-US" sz="2200" spc="-98">
                <a:solidFill>
                  <a:srgbClr val="000000"/>
                </a:solidFill>
                <a:latin typeface="Open Sans"/>
              </a:rPr>
              <a:t> </a:t>
            </a:r>
          </a:p>
          <a:p>
            <a:pPr algn="ctr">
              <a:lnSpc>
                <a:spcPts val="2640"/>
              </a:lnSpc>
              <a:spcBef>
                <a:spcPct val="0"/>
              </a:spcBef>
            </a:pPr>
            <a:r>
              <a:rPr lang="en-US" sz="2200" spc="-98">
                <a:solidFill>
                  <a:srgbClr val="000000"/>
                </a:solidFill>
                <a:latin typeface="Open Sans"/>
              </a:rPr>
              <a:t>Abraham Baldwin Agricultural College</a:t>
            </a:r>
          </a:p>
          <a:p>
            <a:pPr algn="ctr">
              <a:lnSpc>
                <a:spcPts val="2640"/>
              </a:lnSpc>
              <a:spcBef>
                <a:spcPct val="0"/>
              </a:spcBef>
            </a:pPr>
            <a:r>
              <a:rPr lang="en-US" sz="2200" spc="-98">
                <a:solidFill>
                  <a:srgbClr val="000000"/>
                </a:solidFill>
                <a:latin typeface="Open Sans"/>
              </a:rPr>
              <a:t>Albany State University</a:t>
            </a:r>
          </a:p>
          <a:p>
            <a:pPr algn="ctr">
              <a:lnSpc>
                <a:spcPts val="2640"/>
              </a:lnSpc>
              <a:spcBef>
                <a:spcPct val="0"/>
              </a:spcBef>
            </a:pPr>
            <a:r>
              <a:rPr lang="en-US" sz="2200" spc="-98">
                <a:solidFill>
                  <a:srgbClr val="000000"/>
                </a:solidFill>
                <a:latin typeface="Open Sans"/>
              </a:rPr>
              <a:t>Atlanta Metropolitan State College</a:t>
            </a:r>
          </a:p>
          <a:p>
            <a:pPr algn="ctr">
              <a:lnSpc>
                <a:spcPts val="2640"/>
              </a:lnSpc>
              <a:spcBef>
                <a:spcPct val="0"/>
              </a:spcBef>
            </a:pPr>
            <a:r>
              <a:rPr lang="en-US" sz="2200" spc="-98">
                <a:solidFill>
                  <a:srgbClr val="000000"/>
                </a:solidFill>
                <a:latin typeface="Open Sans"/>
              </a:rPr>
              <a:t>Augusta University</a:t>
            </a:r>
          </a:p>
          <a:p>
            <a:pPr algn="ctr">
              <a:lnSpc>
                <a:spcPts val="2640"/>
              </a:lnSpc>
              <a:spcBef>
                <a:spcPct val="0"/>
              </a:spcBef>
            </a:pPr>
            <a:r>
              <a:rPr lang="en-US" sz="2200" spc="-98">
                <a:solidFill>
                  <a:srgbClr val="000000"/>
                </a:solidFill>
                <a:latin typeface="Open Sans"/>
              </a:rPr>
              <a:t>Clayton State University</a:t>
            </a:r>
          </a:p>
          <a:p>
            <a:pPr algn="ctr">
              <a:lnSpc>
                <a:spcPts val="2640"/>
              </a:lnSpc>
              <a:spcBef>
                <a:spcPct val="0"/>
              </a:spcBef>
            </a:pPr>
            <a:r>
              <a:rPr lang="en-US" sz="2200" spc="-98">
                <a:solidFill>
                  <a:srgbClr val="000000"/>
                </a:solidFill>
                <a:latin typeface="Open Sans"/>
              </a:rPr>
              <a:t>College of Coastal Georgia</a:t>
            </a:r>
          </a:p>
          <a:p>
            <a:pPr algn="ctr">
              <a:lnSpc>
                <a:spcPts val="2640"/>
              </a:lnSpc>
              <a:spcBef>
                <a:spcPct val="0"/>
              </a:spcBef>
            </a:pPr>
            <a:r>
              <a:rPr lang="en-US" sz="2200" spc="-98">
                <a:solidFill>
                  <a:srgbClr val="000000"/>
                </a:solidFill>
                <a:latin typeface="Open Sans"/>
              </a:rPr>
              <a:t>Columbus State University</a:t>
            </a:r>
          </a:p>
          <a:p>
            <a:pPr algn="ctr">
              <a:lnSpc>
                <a:spcPts val="2640"/>
              </a:lnSpc>
              <a:spcBef>
                <a:spcPct val="0"/>
              </a:spcBef>
            </a:pPr>
            <a:r>
              <a:rPr lang="en-US" sz="2200" spc="-98">
                <a:solidFill>
                  <a:srgbClr val="000000"/>
                </a:solidFill>
                <a:latin typeface="Open Sans"/>
              </a:rPr>
              <a:t>Dalton State College</a:t>
            </a:r>
          </a:p>
          <a:p>
            <a:pPr algn="ctr">
              <a:lnSpc>
                <a:spcPts val="2640"/>
              </a:lnSpc>
              <a:spcBef>
                <a:spcPct val="0"/>
              </a:spcBef>
            </a:pPr>
            <a:r>
              <a:rPr lang="en-US" sz="2200" spc="-98">
                <a:solidFill>
                  <a:srgbClr val="000000"/>
                </a:solidFill>
                <a:latin typeface="Open Sans"/>
              </a:rPr>
              <a:t>East Georgia State College</a:t>
            </a:r>
          </a:p>
          <a:p>
            <a:pPr algn="ctr">
              <a:lnSpc>
                <a:spcPts val="2640"/>
              </a:lnSpc>
              <a:spcBef>
                <a:spcPct val="0"/>
              </a:spcBef>
            </a:pPr>
            <a:r>
              <a:rPr lang="en-US" sz="2200" spc="-98">
                <a:solidFill>
                  <a:srgbClr val="000000"/>
                </a:solidFill>
                <a:latin typeface="Open Sans"/>
              </a:rPr>
              <a:t>Fort Valley State University</a:t>
            </a:r>
          </a:p>
          <a:p>
            <a:pPr algn="ctr">
              <a:lnSpc>
                <a:spcPts val="2640"/>
              </a:lnSpc>
              <a:spcBef>
                <a:spcPct val="0"/>
              </a:spcBef>
            </a:pPr>
            <a:r>
              <a:rPr lang="en-US" sz="2200" spc="-98">
                <a:solidFill>
                  <a:srgbClr val="000000"/>
                </a:solidFill>
                <a:latin typeface="Open Sans"/>
              </a:rPr>
              <a:t>Georgia College &amp; State University</a:t>
            </a:r>
          </a:p>
          <a:p>
            <a:pPr algn="ctr">
              <a:lnSpc>
                <a:spcPts val="2640"/>
              </a:lnSpc>
              <a:spcBef>
                <a:spcPct val="0"/>
              </a:spcBef>
            </a:pPr>
            <a:r>
              <a:rPr lang="en-US" sz="2200" spc="-98">
                <a:solidFill>
                  <a:srgbClr val="000000"/>
                </a:solidFill>
                <a:latin typeface="Open Sans"/>
              </a:rPr>
              <a:t>Georgia Gwinnett College</a:t>
            </a:r>
          </a:p>
          <a:p>
            <a:pPr algn="ctr">
              <a:lnSpc>
                <a:spcPts val="2640"/>
              </a:lnSpc>
              <a:spcBef>
                <a:spcPct val="0"/>
              </a:spcBef>
            </a:pPr>
            <a:r>
              <a:rPr lang="en-US" sz="2200" spc="-98">
                <a:solidFill>
                  <a:srgbClr val="000000"/>
                </a:solidFill>
                <a:latin typeface="Open Sans"/>
              </a:rPr>
              <a:t>Georgia Highlands College</a:t>
            </a:r>
          </a:p>
          <a:p>
            <a:pPr algn="ctr">
              <a:lnSpc>
                <a:spcPts val="2640"/>
              </a:lnSpc>
              <a:spcBef>
                <a:spcPct val="0"/>
              </a:spcBef>
            </a:pPr>
            <a:r>
              <a:rPr lang="en-US" sz="2200" spc="-98">
                <a:solidFill>
                  <a:srgbClr val="000000"/>
                </a:solidFill>
                <a:latin typeface="Open Sans"/>
              </a:rPr>
              <a:t>Georgia Institute of Technology</a:t>
            </a:r>
          </a:p>
          <a:p>
            <a:pPr algn="ctr">
              <a:lnSpc>
                <a:spcPts val="2640"/>
              </a:lnSpc>
              <a:spcBef>
                <a:spcPct val="0"/>
              </a:spcBef>
            </a:pPr>
            <a:r>
              <a:rPr lang="en-US" sz="2200" spc="-98">
                <a:solidFill>
                  <a:srgbClr val="000000"/>
                </a:solidFill>
                <a:latin typeface="Open Sans"/>
              </a:rPr>
              <a:t>Georgia Southern University</a:t>
            </a:r>
          </a:p>
          <a:p>
            <a:pPr algn="ctr">
              <a:lnSpc>
                <a:spcPts val="2640"/>
              </a:lnSpc>
              <a:spcBef>
                <a:spcPct val="0"/>
              </a:spcBef>
            </a:pPr>
            <a:r>
              <a:rPr lang="en-US" sz="2200" spc="-98">
                <a:solidFill>
                  <a:srgbClr val="000000"/>
                </a:solidFill>
                <a:latin typeface="Open Sans"/>
              </a:rPr>
              <a:t>Georgia Southwestern State University</a:t>
            </a:r>
          </a:p>
          <a:p>
            <a:pPr algn="ctr">
              <a:lnSpc>
                <a:spcPts val="2640"/>
              </a:lnSpc>
              <a:spcBef>
                <a:spcPct val="0"/>
              </a:spcBef>
            </a:pPr>
            <a:r>
              <a:rPr lang="en-US" sz="2200" spc="-98">
                <a:solidFill>
                  <a:srgbClr val="000000"/>
                </a:solidFill>
                <a:latin typeface="Open Sans Bold"/>
              </a:rPr>
              <a:t>Georgia State University</a:t>
            </a:r>
          </a:p>
          <a:p>
            <a:pPr algn="ctr">
              <a:lnSpc>
                <a:spcPts val="2640"/>
              </a:lnSpc>
              <a:spcBef>
                <a:spcPct val="0"/>
              </a:spcBef>
            </a:pPr>
            <a:r>
              <a:rPr lang="en-US" sz="2200" spc="-98">
                <a:solidFill>
                  <a:srgbClr val="000000"/>
                </a:solidFill>
                <a:latin typeface="Open Sans"/>
              </a:rPr>
              <a:t>Gordon State College</a:t>
            </a:r>
          </a:p>
          <a:p>
            <a:pPr algn="ctr">
              <a:lnSpc>
                <a:spcPts val="2640"/>
              </a:lnSpc>
              <a:spcBef>
                <a:spcPct val="0"/>
              </a:spcBef>
            </a:pPr>
            <a:r>
              <a:rPr lang="en-US" sz="2200" spc="-98">
                <a:solidFill>
                  <a:srgbClr val="000000"/>
                </a:solidFill>
                <a:latin typeface="Open Sans"/>
              </a:rPr>
              <a:t>Kennesaw State University</a:t>
            </a:r>
          </a:p>
          <a:p>
            <a:pPr algn="ctr">
              <a:lnSpc>
                <a:spcPts val="2640"/>
              </a:lnSpc>
              <a:spcBef>
                <a:spcPct val="0"/>
              </a:spcBef>
            </a:pPr>
            <a:r>
              <a:rPr lang="en-US" sz="2200" spc="-98">
                <a:solidFill>
                  <a:srgbClr val="000000"/>
                </a:solidFill>
                <a:latin typeface="Open Sans"/>
              </a:rPr>
              <a:t>Middle Georgia StateUniversity</a:t>
            </a:r>
          </a:p>
          <a:p>
            <a:pPr algn="ctr">
              <a:lnSpc>
                <a:spcPts val="2640"/>
              </a:lnSpc>
              <a:spcBef>
                <a:spcPct val="0"/>
              </a:spcBef>
            </a:pPr>
            <a:r>
              <a:rPr lang="en-US" sz="2200" spc="-98">
                <a:solidFill>
                  <a:srgbClr val="000000"/>
                </a:solidFill>
                <a:latin typeface="Open Sans"/>
              </a:rPr>
              <a:t>Savannah State University</a:t>
            </a:r>
          </a:p>
          <a:p>
            <a:pPr algn="ctr">
              <a:lnSpc>
                <a:spcPts val="2640"/>
              </a:lnSpc>
              <a:spcBef>
                <a:spcPct val="0"/>
              </a:spcBef>
            </a:pPr>
            <a:r>
              <a:rPr lang="en-US" sz="2200" spc="-98">
                <a:solidFill>
                  <a:srgbClr val="000000"/>
                </a:solidFill>
                <a:latin typeface="Open Sans"/>
              </a:rPr>
              <a:t>South Georgia State College</a:t>
            </a:r>
          </a:p>
          <a:p>
            <a:pPr algn="ctr">
              <a:lnSpc>
                <a:spcPts val="2640"/>
              </a:lnSpc>
              <a:spcBef>
                <a:spcPct val="0"/>
              </a:spcBef>
            </a:pPr>
            <a:r>
              <a:rPr lang="en-US" sz="2200" spc="-98">
                <a:solidFill>
                  <a:srgbClr val="000000"/>
                </a:solidFill>
                <a:latin typeface="Open Sans"/>
              </a:rPr>
              <a:t>University of Georgia</a:t>
            </a:r>
          </a:p>
          <a:p>
            <a:pPr algn="ctr">
              <a:lnSpc>
                <a:spcPts val="2640"/>
              </a:lnSpc>
              <a:spcBef>
                <a:spcPct val="0"/>
              </a:spcBef>
            </a:pPr>
            <a:r>
              <a:rPr lang="en-US" sz="2200" spc="-98">
                <a:solidFill>
                  <a:srgbClr val="000000"/>
                </a:solidFill>
                <a:latin typeface="Open Sans"/>
              </a:rPr>
              <a:t>University of North Georgia</a:t>
            </a:r>
          </a:p>
          <a:p>
            <a:pPr algn="ctr">
              <a:lnSpc>
                <a:spcPts val="2640"/>
              </a:lnSpc>
              <a:spcBef>
                <a:spcPct val="0"/>
              </a:spcBef>
            </a:pPr>
            <a:r>
              <a:rPr lang="en-US" sz="2200" spc="-98">
                <a:solidFill>
                  <a:srgbClr val="000000"/>
                </a:solidFill>
                <a:latin typeface="Open Sans"/>
              </a:rPr>
              <a:t>University of West Georgia</a:t>
            </a:r>
          </a:p>
          <a:p>
            <a:pPr algn="ctr">
              <a:lnSpc>
                <a:spcPts val="2640"/>
              </a:lnSpc>
              <a:spcBef>
                <a:spcPct val="0"/>
              </a:spcBef>
            </a:pPr>
            <a:r>
              <a:rPr lang="en-US" sz="2200" spc="-98">
                <a:solidFill>
                  <a:srgbClr val="000000"/>
                </a:solidFill>
                <a:latin typeface="Open Sans"/>
              </a:rPr>
              <a:t>Valdosta State University</a:t>
            </a:r>
          </a:p>
          <a:p>
            <a:pPr algn="ctr">
              <a:lnSpc>
                <a:spcPts val="2640"/>
              </a:lnSpc>
              <a:spcBef>
                <a:spcPct val="0"/>
              </a:spcBef>
            </a:pPr>
            <a:endParaRPr lang="en-US" sz="2200" spc="-98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6654154" y="1191986"/>
            <a:ext cx="4979692" cy="7667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39"/>
              </a:lnSpc>
            </a:pPr>
            <a:r>
              <a:rPr lang="en-US" sz="2199" spc="-96">
                <a:solidFill>
                  <a:srgbClr val="000000"/>
                </a:solidFill>
                <a:latin typeface="Open Sans Bold"/>
              </a:rPr>
              <a:t>TECHNICAL </a:t>
            </a:r>
          </a:p>
          <a:p>
            <a:pPr algn="ctr">
              <a:lnSpc>
                <a:spcPts val="2639"/>
              </a:lnSpc>
              <a:spcBef>
                <a:spcPct val="0"/>
              </a:spcBef>
            </a:pPr>
            <a:r>
              <a:rPr lang="en-US" sz="2199" spc="-98">
                <a:solidFill>
                  <a:srgbClr val="000000"/>
                </a:solidFill>
                <a:latin typeface="Open Sans"/>
              </a:rPr>
              <a:t>Albany Technical College</a:t>
            </a:r>
          </a:p>
          <a:p>
            <a:pPr algn="ctr">
              <a:lnSpc>
                <a:spcPts val="2639"/>
              </a:lnSpc>
              <a:spcBef>
                <a:spcPct val="0"/>
              </a:spcBef>
            </a:pPr>
            <a:r>
              <a:rPr lang="en-US" sz="2199" spc="-98">
                <a:solidFill>
                  <a:srgbClr val="000000"/>
                </a:solidFill>
                <a:latin typeface="Open Sans"/>
              </a:rPr>
              <a:t>Athens Technical College</a:t>
            </a:r>
          </a:p>
          <a:p>
            <a:pPr algn="ctr">
              <a:lnSpc>
                <a:spcPts val="2639"/>
              </a:lnSpc>
              <a:spcBef>
                <a:spcPct val="0"/>
              </a:spcBef>
            </a:pPr>
            <a:r>
              <a:rPr lang="en-US" sz="2199" spc="-98">
                <a:solidFill>
                  <a:srgbClr val="000000"/>
                </a:solidFill>
                <a:latin typeface="Open Sans"/>
              </a:rPr>
              <a:t>Atlanta Technical College</a:t>
            </a:r>
          </a:p>
          <a:p>
            <a:pPr algn="ctr">
              <a:lnSpc>
                <a:spcPts val="2639"/>
              </a:lnSpc>
              <a:spcBef>
                <a:spcPct val="0"/>
              </a:spcBef>
            </a:pPr>
            <a:r>
              <a:rPr lang="en-US" sz="2199" spc="-98">
                <a:solidFill>
                  <a:srgbClr val="000000"/>
                </a:solidFill>
                <a:latin typeface="Open Sans"/>
              </a:rPr>
              <a:t>Augusta TechnicalCollege</a:t>
            </a:r>
          </a:p>
          <a:p>
            <a:pPr algn="ctr">
              <a:lnSpc>
                <a:spcPts val="2639"/>
              </a:lnSpc>
              <a:spcBef>
                <a:spcPct val="0"/>
              </a:spcBef>
            </a:pPr>
            <a:r>
              <a:rPr lang="en-US" sz="2199" spc="-98">
                <a:solidFill>
                  <a:srgbClr val="000000"/>
                </a:solidFill>
                <a:latin typeface="Open Sans"/>
              </a:rPr>
              <a:t>Central Georgia Technical College</a:t>
            </a:r>
          </a:p>
          <a:p>
            <a:pPr algn="ctr">
              <a:lnSpc>
                <a:spcPts val="2639"/>
              </a:lnSpc>
              <a:spcBef>
                <a:spcPct val="0"/>
              </a:spcBef>
            </a:pPr>
            <a:r>
              <a:rPr lang="en-US" sz="2199" spc="-98">
                <a:solidFill>
                  <a:srgbClr val="000000"/>
                </a:solidFill>
                <a:latin typeface="Open Sans"/>
              </a:rPr>
              <a:t>Chattahoochee Technical College</a:t>
            </a:r>
          </a:p>
          <a:p>
            <a:pPr algn="ctr">
              <a:lnSpc>
                <a:spcPts val="2639"/>
              </a:lnSpc>
              <a:spcBef>
                <a:spcPct val="0"/>
              </a:spcBef>
            </a:pPr>
            <a:r>
              <a:rPr lang="en-US" sz="2199" spc="-98">
                <a:solidFill>
                  <a:srgbClr val="000000"/>
                </a:solidFill>
                <a:latin typeface="Open Sans"/>
              </a:rPr>
              <a:t>Coastal Pines Technical College</a:t>
            </a:r>
          </a:p>
          <a:p>
            <a:pPr algn="ctr">
              <a:lnSpc>
                <a:spcPts val="2639"/>
              </a:lnSpc>
              <a:spcBef>
                <a:spcPct val="0"/>
              </a:spcBef>
            </a:pPr>
            <a:r>
              <a:rPr lang="en-US" sz="2199" spc="-98">
                <a:solidFill>
                  <a:srgbClr val="000000"/>
                </a:solidFill>
                <a:latin typeface="Open Sans"/>
              </a:rPr>
              <a:t>Columbus Technical College</a:t>
            </a:r>
          </a:p>
          <a:p>
            <a:pPr algn="ctr">
              <a:lnSpc>
                <a:spcPts val="2639"/>
              </a:lnSpc>
              <a:spcBef>
                <a:spcPct val="0"/>
              </a:spcBef>
            </a:pPr>
            <a:r>
              <a:rPr lang="en-US" sz="2199" spc="-98">
                <a:solidFill>
                  <a:srgbClr val="000000"/>
                </a:solidFill>
                <a:latin typeface="Open Sans"/>
              </a:rPr>
              <a:t>Georgia Northwestern Technical College</a:t>
            </a:r>
          </a:p>
          <a:p>
            <a:pPr algn="ctr">
              <a:lnSpc>
                <a:spcPts val="2639"/>
              </a:lnSpc>
              <a:spcBef>
                <a:spcPct val="0"/>
              </a:spcBef>
            </a:pPr>
            <a:r>
              <a:rPr lang="en-US" sz="2199" spc="-98">
                <a:solidFill>
                  <a:srgbClr val="000000"/>
                </a:solidFill>
                <a:latin typeface="Open Sans Bold"/>
              </a:rPr>
              <a:t>Georgia Piedmont Technical College</a:t>
            </a:r>
          </a:p>
          <a:p>
            <a:pPr algn="ctr">
              <a:lnSpc>
                <a:spcPts val="2639"/>
              </a:lnSpc>
              <a:spcBef>
                <a:spcPct val="0"/>
              </a:spcBef>
            </a:pPr>
            <a:r>
              <a:rPr lang="en-US" sz="2199" spc="-98">
                <a:solidFill>
                  <a:srgbClr val="000000"/>
                </a:solidFill>
                <a:latin typeface="Open Sans"/>
              </a:rPr>
              <a:t>Gwinnett Technical College</a:t>
            </a:r>
          </a:p>
          <a:p>
            <a:pPr algn="ctr">
              <a:lnSpc>
                <a:spcPts val="2639"/>
              </a:lnSpc>
              <a:spcBef>
                <a:spcPct val="0"/>
              </a:spcBef>
            </a:pPr>
            <a:r>
              <a:rPr lang="en-US" sz="2199" spc="-98">
                <a:solidFill>
                  <a:srgbClr val="000000"/>
                </a:solidFill>
                <a:latin typeface="Open Sans"/>
              </a:rPr>
              <a:t>Lanier Technical College</a:t>
            </a:r>
          </a:p>
          <a:p>
            <a:pPr algn="ctr">
              <a:lnSpc>
                <a:spcPts val="2639"/>
              </a:lnSpc>
              <a:spcBef>
                <a:spcPct val="0"/>
              </a:spcBef>
            </a:pPr>
            <a:r>
              <a:rPr lang="en-US" sz="2199" spc="-98">
                <a:solidFill>
                  <a:srgbClr val="000000"/>
                </a:solidFill>
                <a:latin typeface="Open Sans"/>
              </a:rPr>
              <a:t>North Georgia Technical College</a:t>
            </a:r>
          </a:p>
          <a:p>
            <a:pPr algn="ctr">
              <a:lnSpc>
                <a:spcPts val="2639"/>
              </a:lnSpc>
              <a:spcBef>
                <a:spcPct val="0"/>
              </a:spcBef>
            </a:pPr>
            <a:r>
              <a:rPr lang="en-US" sz="2199" spc="-98">
                <a:solidFill>
                  <a:srgbClr val="000000"/>
                </a:solidFill>
                <a:latin typeface="Open Sans"/>
              </a:rPr>
              <a:t>Oconee Fall Line Technical College</a:t>
            </a:r>
          </a:p>
          <a:p>
            <a:pPr algn="ctr">
              <a:lnSpc>
                <a:spcPts val="2639"/>
              </a:lnSpc>
              <a:spcBef>
                <a:spcPct val="0"/>
              </a:spcBef>
            </a:pPr>
            <a:r>
              <a:rPr lang="en-US" sz="2199" spc="-98">
                <a:solidFill>
                  <a:srgbClr val="000000"/>
                </a:solidFill>
                <a:latin typeface="Open Sans"/>
              </a:rPr>
              <a:t>Ogeechee Technical College</a:t>
            </a:r>
          </a:p>
          <a:p>
            <a:pPr algn="ctr">
              <a:lnSpc>
                <a:spcPts val="2639"/>
              </a:lnSpc>
              <a:spcBef>
                <a:spcPct val="0"/>
              </a:spcBef>
            </a:pPr>
            <a:r>
              <a:rPr lang="en-US" sz="2199" spc="-98">
                <a:solidFill>
                  <a:srgbClr val="000000"/>
                </a:solidFill>
                <a:latin typeface="Open Sans"/>
              </a:rPr>
              <a:t>Savannah Technical College</a:t>
            </a:r>
          </a:p>
          <a:p>
            <a:pPr algn="ctr">
              <a:lnSpc>
                <a:spcPts val="2639"/>
              </a:lnSpc>
              <a:spcBef>
                <a:spcPct val="0"/>
              </a:spcBef>
            </a:pPr>
            <a:r>
              <a:rPr lang="en-US" sz="2199" spc="-98">
                <a:solidFill>
                  <a:srgbClr val="000000"/>
                </a:solidFill>
                <a:latin typeface="Open Sans"/>
              </a:rPr>
              <a:t>South Georgia Technical College</a:t>
            </a:r>
          </a:p>
          <a:p>
            <a:pPr algn="ctr">
              <a:lnSpc>
                <a:spcPts val="2639"/>
              </a:lnSpc>
              <a:spcBef>
                <a:spcPct val="0"/>
              </a:spcBef>
            </a:pPr>
            <a:r>
              <a:rPr lang="en-US" sz="2199" spc="-98">
                <a:solidFill>
                  <a:srgbClr val="000000"/>
                </a:solidFill>
                <a:latin typeface="Open Sans"/>
              </a:rPr>
              <a:t>Southeastern Technical College</a:t>
            </a:r>
          </a:p>
          <a:p>
            <a:pPr algn="ctr">
              <a:lnSpc>
                <a:spcPts val="2639"/>
              </a:lnSpc>
              <a:spcBef>
                <a:spcPct val="0"/>
              </a:spcBef>
            </a:pPr>
            <a:r>
              <a:rPr lang="en-US" sz="2199" spc="-98">
                <a:solidFill>
                  <a:srgbClr val="000000"/>
                </a:solidFill>
                <a:latin typeface="Open Sans"/>
              </a:rPr>
              <a:t>Southern Crescent Technical College</a:t>
            </a:r>
          </a:p>
          <a:p>
            <a:pPr algn="ctr">
              <a:lnSpc>
                <a:spcPts val="2639"/>
              </a:lnSpc>
              <a:spcBef>
                <a:spcPct val="0"/>
              </a:spcBef>
            </a:pPr>
            <a:r>
              <a:rPr lang="en-US" sz="2199" spc="-98">
                <a:solidFill>
                  <a:srgbClr val="000000"/>
                </a:solidFill>
                <a:latin typeface="Open Sans"/>
              </a:rPr>
              <a:t>Southern Regional Technical College</a:t>
            </a:r>
          </a:p>
          <a:p>
            <a:pPr algn="ctr">
              <a:lnSpc>
                <a:spcPts val="2639"/>
              </a:lnSpc>
              <a:spcBef>
                <a:spcPct val="0"/>
              </a:spcBef>
            </a:pPr>
            <a:r>
              <a:rPr lang="en-US" sz="2199" spc="-98">
                <a:solidFill>
                  <a:srgbClr val="000000"/>
                </a:solidFill>
                <a:latin typeface="Open Sans"/>
              </a:rPr>
              <a:t>West Georgia Technical College</a:t>
            </a:r>
          </a:p>
          <a:p>
            <a:pPr algn="ctr">
              <a:lnSpc>
                <a:spcPts val="2639"/>
              </a:lnSpc>
              <a:spcBef>
                <a:spcPct val="0"/>
              </a:spcBef>
            </a:pPr>
            <a:r>
              <a:rPr lang="en-US" sz="2199" spc="-98">
                <a:solidFill>
                  <a:srgbClr val="000000"/>
                </a:solidFill>
                <a:latin typeface="Open Sans"/>
              </a:rPr>
              <a:t>Wiregrass Georgia Technical College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3112579" y="1191986"/>
            <a:ext cx="4382244" cy="8001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39"/>
              </a:lnSpc>
            </a:pPr>
            <a:r>
              <a:rPr lang="en-US" sz="2199" spc="-96">
                <a:solidFill>
                  <a:srgbClr val="000000"/>
                </a:solidFill>
                <a:latin typeface="Open Sans Bold"/>
              </a:rPr>
              <a:t>PRIVATE</a:t>
            </a:r>
          </a:p>
          <a:p>
            <a:pPr algn="ctr">
              <a:lnSpc>
                <a:spcPts val="2639"/>
              </a:lnSpc>
              <a:spcBef>
                <a:spcPct val="0"/>
              </a:spcBef>
            </a:pPr>
            <a:r>
              <a:rPr lang="en-US" sz="2199" spc="-98">
                <a:solidFill>
                  <a:srgbClr val="000000"/>
                </a:solidFill>
                <a:latin typeface="Open Sans"/>
              </a:rPr>
              <a:t>Andrew College</a:t>
            </a:r>
          </a:p>
          <a:p>
            <a:pPr algn="ctr">
              <a:lnSpc>
                <a:spcPts val="2639"/>
              </a:lnSpc>
              <a:spcBef>
                <a:spcPct val="0"/>
              </a:spcBef>
            </a:pPr>
            <a:r>
              <a:rPr lang="en-US" sz="2199" spc="-98">
                <a:solidFill>
                  <a:srgbClr val="000000"/>
                </a:solidFill>
                <a:latin typeface="Open Sans"/>
              </a:rPr>
              <a:t>Berry College</a:t>
            </a:r>
          </a:p>
          <a:p>
            <a:pPr algn="ctr">
              <a:lnSpc>
                <a:spcPts val="2639"/>
              </a:lnSpc>
              <a:spcBef>
                <a:spcPct val="0"/>
              </a:spcBef>
            </a:pPr>
            <a:r>
              <a:rPr lang="en-US" sz="2199" spc="-98">
                <a:solidFill>
                  <a:srgbClr val="000000"/>
                </a:solidFill>
                <a:latin typeface="Open Sans"/>
              </a:rPr>
              <a:t>Brenau University</a:t>
            </a:r>
          </a:p>
          <a:p>
            <a:pPr algn="ctr">
              <a:lnSpc>
                <a:spcPts val="2639"/>
              </a:lnSpc>
              <a:spcBef>
                <a:spcPct val="0"/>
              </a:spcBef>
            </a:pPr>
            <a:r>
              <a:rPr lang="en-US" sz="2199" spc="-98">
                <a:solidFill>
                  <a:srgbClr val="000000"/>
                </a:solidFill>
                <a:latin typeface="Open Sans"/>
              </a:rPr>
              <a:t>Brewton-Parker College</a:t>
            </a:r>
          </a:p>
          <a:p>
            <a:pPr algn="ctr">
              <a:lnSpc>
                <a:spcPts val="2639"/>
              </a:lnSpc>
              <a:spcBef>
                <a:spcPct val="0"/>
              </a:spcBef>
            </a:pPr>
            <a:r>
              <a:rPr lang="en-US" sz="2199" spc="-98">
                <a:solidFill>
                  <a:srgbClr val="000000"/>
                </a:solidFill>
                <a:latin typeface="Open Sans"/>
              </a:rPr>
              <a:t>Clark Atlanta University</a:t>
            </a:r>
          </a:p>
          <a:p>
            <a:pPr algn="ctr">
              <a:lnSpc>
                <a:spcPts val="2639"/>
              </a:lnSpc>
              <a:spcBef>
                <a:spcPct val="0"/>
              </a:spcBef>
            </a:pPr>
            <a:r>
              <a:rPr lang="en-US" sz="2199" spc="-98">
                <a:solidFill>
                  <a:srgbClr val="000000"/>
                </a:solidFill>
                <a:latin typeface="Open Sans"/>
              </a:rPr>
              <a:t>DeVry University</a:t>
            </a:r>
          </a:p>
          <a:p>
            <a:pPr algn="ctr">
              <a:lnSpc>
                <a:spcPts val="2639"/>
              </a:lnSpc>
              <a:spcBef>
                <a:spcPct val="0"/>
              </a:spcBef>
            </a:pPr>
            <a:r>
              <a:rPr lang="en-US" sz="2199" spc="-98">
                <a:solidFill>
                  <a:srgbClr val="000000"/>
                </a:solidFill>
                <a:latin typeface="Open Sans"/>
              </a:rPr>
              <a:t>Embry-Riddle Aeronautical University</a:t>
            </a:r>
          </a:p>
          <a:p>
            <a:pPr algn="ctr">
              <a:lnSpc>
                <a:spcPts val="2639"/>
              </a:lnSpc>
              <a:spcBef>
                <a:spcPct val="0"/>
              </a:spcBef>
            </a:pPr>
            <a:r>
              <a:rPr lang="en-US" sz="2199" spc="-98">
                <a:solidFill>
                  <a:srgbClr val="000000"/>
                </a:solidFill>
                <a:latin typeface="Open Sans"/>
              </a:rPr>
              <a:t>Emmanuel College</a:t>
            </a:r>
          </a:p>
          <a:p>
            <a:pPr algn="ctr">
              <a:lnSpc>
                <a:spcPts val="2639"/>
              </a:lnSpc>
              <a:spcBef>
                <a:spcPct val="0"/>
              </a:spcBef>
            </a:pPr>
            <a:r>
              <a:rPr lang="en-US" sz="2199" spc="-98">
                <a:solidFill>
                  <a:srgbClr val="000000"/>
                </a:solidFill>
                <a:latin typeface="Open Sans"/>
              </a:rPr>
              <a:t>Georgia Military College</a:t>
            </a:r>
          </a:p>
          <a:p>
            <a:pPr algn="ctr">
              <a:lnSpc>
                <a:spcPts val="2639"/>
              </a:lnSpc>
              <a:spcBef>
                <a:spcPct val="0"/>
              </a:spcBef>
            </a:pPr>
            <a:r>
              <a:rPr lang="en-US" sz="2199" spc="-98">
                <a:solidFill>
                  <a:srgbClr val="000000"/>
                </a:solidFill>
                <a:latin typeface="Open Sans"/>
              </a:rPr>
              <a:t>LaGrange College</a:t>
            </a:r>
          </a:p>
          <a:p>
            <a:pPr algn="ctr">
              <a:lnSpc>
                <a:spcPts val="2639"/>
              </a:lnSpc>
              <a:spcBef>
                <a:spcPct val="0"/>
              </a:spcBef>
            </a:pPr>
            <a:r>
              <a:rPr lang="en-US" sz="2199" spc="-98">
                <a:solidFill>
                  <a:srgbClr val="000000"/>
                </a:solidFill>
                <a:latin typeface="Open Sans"/>
              </a:rPr>
              <a:t>Mercer University</a:t>
            </a:r>
          </a:p>
          <a:p>
            <a:pPr algn="ctr">
              <a:lnSpc>
                <a:spcPts val="2639"/>
              </a:lnSpc>
              <a:spcBef>
                <a:spcPct val="0"/>
              </a:spcBef>
            </a:pPr>
            <a:r>
              <a:rPr lang="en-US" sz="2199" spc="-98">
                <a:solidFill>
                  <a:srgbClr val="000000"/>
                </a:solidFill>
                <a:latin typeface="Open Sans"/>
              </a:rPr>
              <a:t>Oglethorpe University</a:t>
            </a:r>
          </a:p>
          <a:p>
            <a:pPr algn="ctr">
              <a:lnSpc>
                <a:spcPts val="2639"/>
              </a:lnSpc>
              <a:spcBef>
                <a:spcPct val="0"/>
              </a:spcBef>
            </a:pPr>
            <a:r>
              <a:rPr lang="en-US" sz="2199" spc="-98">
                <a:solidFill>
                  <a:srgbClr val="000000"/>
                </a:solidFill>
                <a:latin typeface="Open Sans"/>
              </a:rPr>
              <a:t>Paine College</a:t>
            </a:r>
          </a:p>
          <a:p>
            <a:pPr algn="ctr">
              <a:lnSpc>
                <a:spcPts val="2639"/>
              </a:lnSpc>
              <a:spcBef>
                <a:spcPct val="0"/>
              </a:spcBef>
            </a:pPr>
            <a:r>
              <a:rPr lang="en-US" sz="2199" spc="-98">
                <a:solidFill>
                  <a:srgbClr val="000000"/>
                </a:solidFill>
                <a:latin typeface="Open Sans"/>
              </a:rPr>
              <a:t>Piedmont University</a:t>
            </a:r>
          </a:p>
          <a:p>
            <a:pPr algn="ctr">
              <a:lnSpc>
                <a:spcPts val="2639"/>
              </a:lnSpc>
              <a:spcBef>
                <a:spcPct val="0"/>
              </a:spcBef>
            </a:pPr>
            <a:r>
              <a:rPr lang="en-US" sz="2199" spc="-98">
                <a:solidFill>
                  <a:srgbClr val="000000"/>
                </a:solidFill>
                <a:latin typeface="Open Sans"/>
              </a:rPr>
              <a:t>Point University</a:t>
            </a:r>
          </a:p>
          <a:p>
            <a:pPr algn="ctr">
              <a:lnSpc>
                <a:spcPts val="2639"/>
              </a:lnSpc>
              <a:spcBef>
                <a:spcPct val="0"/>
              </a:spcBef>
            </a:pPr>
            <a:r>
              <a:rPr lang="en-US" sz="2199" spc="-98">
                <a:solidFill>
                  <a:srgbClr val="000000"/>
                </a:solidFill>
                <a:latin typeface="Open Sans"/>
              </a:rPr>
              <a:t>Reinhardt University</a:t>
            </a:r>
          </a:p>
          <a:p>
            <a:pPr algn="ctr">
              <a:lnSpc>
                <a:spcPts val="2639"/>
              </a:lnSpc>
              <a:spcBef>
                <a:spcPct val="0"/>
              </a:spcBef>
            </a:pPr>
            <a:r>
              <a:rPr lang="en-US" sz="2199" spc="-98">
                <a:solidFill>
                  <a:srgbClr val="000000"/>
                </a:solidFill>
                <a:latin typeface="Open Sans"/>
              </a:rPr>
              <a:t>Saint Leo University</a:t>
            </a:r>
          </a:p>
          <a:p>
            <a:pPr algn="ctr">
              <a:lnSpc>
                <a:spcPts val="2639"/>
              </a:lnSpc>
              <a:spcBef>
                <a:spcPct val="0"/>
              </a:spcBef>
            </a:pPr>
            <a:r>
              <a:rPr lang="en-US" sz="2199" spc="-98">
                <a:solidFill>
                  <a:srgbClr val="000000"/>
                </a:solidFill>
                <a:latin typeface="Open Sans"/>
              </a:rPr>
              <a:t>Shorter University</a:t>
            </a:r>
          </a:p>
          <a:p>
            <a:pPr algn="ctr">
              <a:lnSpc>
                <a:spcPts val="2639"/>
              </a:lnSpc>
              <a:spcBef>
                <a:spcPct val="0"/>
              </a:spcBef>
            </a:pPr>
            <a:r>
              <a:rPr lang="en-US" sz="2199" spc="-98">
                <a:solidFill>
                  <a:srgbClr val="000000"/>
                </a:solidFill>
                <a:latin typeface="Open Sans"/>
              </a:rPr>
              <a:t>Thomas University</a:t>
            </a:r>
          </a:p>
          <a:p>
            <a:pPr algn="ctr">
              <a:lnSpc>
                <a:spcPts val="2639"/>
              </a:lnSpc>
              <a:spcBef>
                <a:spcPct val="0"/>
              </a:spcBef>
            </a:pPr>
            <a:r>
              <a:rPr lang="en-US" sz="2199" spc="-98">
                <a:solidFill>
                  <a:srgbClr val="000000"/>
                </a:solidFill>
                <a:latin typeface="Open Sans"/>
              </a:rPr>
              <a:t>Toccoa Falls College</a:t>
            </a:r>
          </a:p>
          <a:p>
            <a:pPr algn="ctr">
              <a:lnSpc>
                <a:spcPts val="2639"/>
              </a:lnSpc>
              <a:spcBef>
                <a:spcPct val="0"/>
              </a:spcBef>
            </a:pPr>
            <a:r>
              <a:rPr lang="en-US" sz="2199" spc="-98">
                <a:solidFill>
                  <a:srgbClr val="000000"/>
                </a:solidFill>
                <a:latin typeface="Open Sans"/>
              </a:rPr>
              <a:t>Truett McConnell University</a:t>
            </a:r>
          </a:p>
          <a:p>
            <a:pPr algn="ctr">
              <a:lnSpc>
                <a:spcPts val="2639"/>
              </a:lnSpc>
              <a:spcBef>
                <a:spcPct val="0"/>
              </a:spcBef>
            </a:pPr>
            <a:r>
              <a:rPr lang="en-US" sz="2199" spc="-96">
                <a:solidFill>
                  <a:srgbClr val="000000"/>
                </a:solidFill>
                <a:latin typeface="Open Sans"/>
              </a:rPr>
              <a:t>Wesleyan College</a:t>
            </a:r>
          </a:p>
          <a:p>
            <a:pPr algn="ctr">
              <a:lnSpc>
                <a:spcPts val="2639"/>
              </a:lnSpc>
              <a:spcBef>
                <a:spcPct val="0"/>
              </a:spcBef>
            </a:pPr>
            <a:r>
              <a:rPr lang="en-US" sz="2199" spc="-98">
                <a:solidFill>
                  <a:srgbClr val="000000"/>
                </a:solidFill>
                <a:latin typeface="Open Sans"/>
              </a:rPr>
              <a:t>Young Harris College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hlinkClick r:id="rId2" tooltip="https://www.gptc.edu/future-students/high-school-students/"/>
          </p:cNvPr>
          <p:cNvPicPr>
            <a:picLocks noChangeAspect="1"/>
          </p:cNvPicPr>
          <p:nvPr/>
        </p:nvPicPr>
        <p:blipFill>
          <a:blip r:embed="rId3"/>
          <a:srcRect r="312" b="312"/>
          <a:stretch>
            <a:fillRect/>
          </a:stretch>
        </p:blipFill>
        <p:spPr>
          <a:xfrm>
            <a:off x="5618319" y="1028700"/>
            <a:ext cx="7331280" cy="733128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72fe0e90-65f9-40cb-b393-a403a93e7681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76EA2166BC3A547B1624286260325AA" ma:contentTypeVersion="15" ma:contentTypeDescription="Create a new document." ma:contentTypeScope="" ma:versionID="0c45c6c8b66ec21b96647e53e1141941">
  <xsd:schema xmlns:xsd="http://www.w3.org/2001/XMLSchema" xmlns:xs="http://www.w3.org/2001/XMLSchema" xmlns:p="http://schemas.microsoft.com/office/2006/metadata/properties" xmlns:ns3="e77b6ebd-3ebf-437c-8ef5-3890ad48383d" xmlns:ns4="72fe0e90-65f9-40cb-b393-a403a93e7681" targetNamespace="http://schemas.microsoft.com/office/2006/metadata/properties" ma:root="true" ma:fieldsID="406d5ca38d8f412d063dbaed14ce787f" ns3:_="" ns4:_="">
    <xsd:import namespace="e77b6ebd-3ebf-437c-8ef5-3890ad48383d"/>
    <xsd:import namespace="72fe0e90-65f9-40cb-b393-a403a93e7681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AutoKeyPoints" minOccurs="0"/>
                <xsd:element ref="ns4:MediaServiceKeyPoints" minOccurs="0"/>
                <xsd:element ref="ns4:MediaLengthInSeconds" minOccurs="0"/>
                <xsd:element ref="ns4:MediaServiceGenerationTime" minOccurs="0"/>
                <xsd:element ref="ns4:MediaServiceEventHashCode" minOccurs="0"/>
                <xsd:element ref="ns4:MediaServiceLocation" minOccurs="0"/>
                <xsd:element ref="ns4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7b6ebd-3ebf-437c-8ef5-3890ad48383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fe0e90-65f9-40cb-b393-a403a93e768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FC1A93C-DA7D-4561-AFC5-79B7DA80A76D}">
  <ds:schemaRefs>
    <ds:schemaRef ds:uri="http://schemas.microsoft.com/office/infopath/2007/PartnerControls"/>
    <ds:schemaRef ds:uri="http://purl.org/dc/dcmitype/"/>
    <ds:schemaRef ds:uri="http://schemas.microsoft.com/office/2006/documentManagement/types"/>
    <ds:schemaRef ds:uri="72fe0e90-65f9-40cb-b393-a403a93e7681"/>
    <ds:schemaRef ds:uri="http://purl.org/dc/terms/"/>
    <ds:schemaRef ds:uri="http://purl.org/dc/elements/1.1/"/>
    <ds:schemaRef ds:uri="e77b6ebd-3ebf-437c-8ef5-3890ad48383d"/>
    <ds:schemaRef ds:uri="http://schemas.microsoft.com/office/2006/metadata/propertie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189578A-4756-4024-9DB1-617AC1A6105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F6D5A57-8833-47EE-BFAE-14EA831AA4E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77b6ebd-3ebf-437c-8ef5-3890ad48383d"/>
    <ds:schemaRef ds:uri="72fe0e90-65f9-40cb-b393-a403a93e768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1233</Words>
  <Application>Microsoft Office PowerPoint</Application>
  <PresentationFormat>Custom</PresentationFormat>
  <Paragraphs>185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Advanced Academics Night Presentation.pptx</dc:title>
  <dc:creator>Grenetta Turner</dc:creator>
  <cp:lastModifiedBy>Grenetta Turner</cp:lastModifiedBy>
  <cp:revision>3</cp:revision>
  <dcterms:created xsi:type="dcterms:W3CDTF">2006-08-16T00:00:00Z</dcterms:created>
  <dcterms:modified xsi:type="dcterms:W3CDTF">2022-12-16T19:18:09Z</dcterms:modified>
  <dc:identifier>DAFTRI8o3H4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0x010100476EA2166BC3A547B1624286260325AA</vt:lpwstr>
  </property>
</Properties>
</file>